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310" r:id="rId3"/>
    <p:sldId id="311" r:id="rId4"/>
    <p:sldId id="257" r:id="rId5"/>
    <p:sldId id="313" r:id="rId6"/>
    <p:sldId id="258" r:id="rId7"/>
    <p:sldId id="335" r:id="rId8"/>
    <p:sldId id="262" r:id="rId9"/>
    <p:sldId id="290" r:id="rId10"/>
    <p:sldId id="289" r:id="rId11"/>
    <p:sldId id="312" r:id="rId12"/>
    <p:sldId id="331" r:id="rId13"/>
    <p:sldId id="342" r:id="rId14"/>
    <p:sldId id="330" r:id="rId15"/>
    <p:sldId id="344" r:id="rId16"/>
    <p:sldId id="343" r:id="rId17"/>
    <p:sldId id="345" r:id="rId18"/>
    <p:sldId id="308" r:id="rId19"/>
    <p:sldId id="288" r:id="rId20"/>
    <p:sldId id="332" r:id="rId21"/>
    <p:sldId id="318" r:id="rId22"/>
    <p:sldId id="334" r:id="rId23"/>
    <p:sldId id="319" r:id="rId24"/>
    <p:sldId id="320" r:id="rId25"/>
    <p:sldId id="321" r:id="rId26"/>
    <p:sldId id="333" r:id="rId27"/>
    <p:sldId id="323" r:id="rId28"/>
    <p:sldId id="325" r:id="rId29"/>
    <p:sldId id="326" r:id="rId30"/>
    <p:sldId id="263" r:id="rId31"/>
    <p:sldId id="259" r:id="rId32"/>
    <p:sldId id="309" r:id="rId33"/>
    <p:sldId id="346" r:id="rId34"/>
    <p:sldId id="26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pos="370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8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0AD47"/>
    <a:srgbClr val="1FB913"/>
    <a:srgbClr val="548235"/>
    <a:srgbClr val="222A35"/>
    <a:srgbClr val="8F9FB7"/>
    <a:srgbClr val="425166"/>
    <a:srgbClr val="1D2029"/>
    <a:srgbClr val="26E317"/>
    <a:srgbClr val="3BEA2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191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528" y="-90"/>
      </p:cViewPr>
      <p:guideLst>
        <p:guide orient="horz" pos="2160"/>
        <p:guide orient="horz" pos="3906"/>
        <p:guide orient="horz" pos="867"/>
        <p:guide pos="3840"/>
        <p:guide pos="7287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-2892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32A8F-E1A0-42D9-AF73-70C13D272ACE}" type="datetimeFigureOut">
              <a:rPr lang="en-US" smtClean="0"/>
              <a:pPr/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BC276-47FE-4FB0-99E7-AF5682A9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9869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BF3A6F-5638-4185-9226-1146A7C53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227D6FC-D9D1-4F71-A75D-4F637B3FE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AF6F20-C07B-47AF-B8EB-3D42243F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0EC-A4A5-4CC2-835A-70660E3A4975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85EC95-ED07-4909-A863-64A8A2A0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F51392-F280-4474-A6F7-18178AF2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866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F61A4-F0BC-4949-B2DB-D22CA130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F0B4E3C-1CA6-43C2-92A7-EFC65FCFE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1A4EB6-7C28-4BA6-BBEA-74D63391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C3DA-B6CE-4741-BE5E-4E8C88F5B619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26B244-2080-41C9-A994-785E13D7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88A2FA-DA24-471B-9607-E65C0EEC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16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B07ED3C-51C4-40F1-AB1C-C827F3B6C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204D733-FA10-49AA-9608-70C5B273C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E44BFF-62B5-42AB-B6C0-DE7161AF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E7BD-2C5E-4692-8E2F-E9A95FC7EBEB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FE92B7-0031-4A15-928A-759ED77F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B4E865-F77D-4DC3-BBC9-B9F17634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185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xmlns="" id="{C469FBED-6CA5-4566-9758-D0853C2EB2CB}"/>
              </a:ext>
            </a:extLst>
          </p:cNvPr>
          <p:cNvSpPr/>
          <p:nvPr userDrawn="1"/>
        </p:nvSpPr>
        <p:spPr>
          <a:xfrm>
            <a:off x="11153775" y="6356350"/>
            <a:ext cx="376237" cy="365125"/>
          </a:xfrm>
          <a:prstGeom prst="round2DiagRect">
            <a:avLst>
              <a:gd name="adj1" fmla="val 33624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xmlns="" id="{2D0249F2-7245-412E-B96F-FDA1F76C418D}"/>
              </a:ext>
            </a:extLst>
          </p:cNvPr>
          <p:cNvSpPr/>
          <p:nvPr userDrawn="1"/>
        </p:nvSpPr>
        <p:spPr>
          <a:xfrm>
            <a:off x="11206162" y="6356350"/>
            <a:ext cx="376237" cy="365125"/>
          </a:xfrm>
          <a:prstGeom prst="round2DiagRect">
            <a:avLst>
              <a:gd name="adj1" fmla="val 33624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9E73528-444F-4DD2-9DBA-CED56CA040B3}"/>
              </a:ext>
            </a:extLst>
          </p:cNvPr>
          <p:cNvSpPr/>
          <p:nvPr userDrawn="1"/>
        </p:nvSpPr>
        <p:spPr>
          <a:xfrm>
            <a:off x="671512" y="240030"/>
            <a:ext cx="99060" cy="990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C08E365-0FD6-4A36-9F70-85941412E174}"/>
              </a:ext>
            </a:extLst>
          </p:cNvPr>
          <p:cNvSpPr/>
          <p:nvPr userDrawn="1"/>
        </p:nvSpPr>
        <p:spPr>
          <a:xfrm>
            <a:off x="906065" y="240030"/>
            <a:ext cx="99060" cy="990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DF234A5-04E2-49B3-BF28-CD2BDE0708C7}"/>
              </a:ext>
            </a:extLst>
          </p:cNvPr>
          <p:cNvSpPr/>
          <p:nvPr userDrawn="1"/>
        </p:nvSpPr>
        <p:spPr>
          <a:xfrm>
            <a:off x="1140618" y="240030"/>
            <a:ext cx="99060" cy="990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58933B-5B56-4B72-B8FD-FB621F31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2491"/>
            <a:ext cx="10972800" cy="66141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25DDAE-C69C-404A-BFD8-95A8639D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6286"/>
            <a:ext cx="10972800" cy="4870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B28B264-852C-4591-8DCD-BF6D5FB9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0681-E58B-4C42-91D3-9A2F71E928AD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BD4E00-E3F8-44FC-83C4-46E63F89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49C516-4C35-44E2-BF08-2B4C91BF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761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55F495-F17A-45B1-AE9F-F0601514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E492F-7F5A-450F-87E7-C584188C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876714-D90D-4E24-B70A-12485189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3F5B-A5FA-4A62-B598-B7B3B3B883A4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D89451-5E91-4A33-A50D-DB6C56CD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2B25CE-A698-4B83-8E49-2010306A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5609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BC09B3-B394-4D7E-BCC0-264FDD34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9B105C-1E21-4D74-B100-8377D4EA5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8609A3F-0E11-4A08-8D0B-4C6654560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18F0110-7920-4949-996B-AFBE7276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8CC57-CC1B-4977-8EBA-91C9FE7103D9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3AA094-B113-4025-8612-9205E5E7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AC4EC4-8287-4BFF-9730-7F8188BC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838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FB7B8-2E1C-4BC0-B78F-61A3BD02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A12F87-2E6B-4330-92A5-A15D55D17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618FE2C-5197-4274-ADD8-93BC5C1D4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6E6A6A-EE7C-4E41-B2DA-1E9ACAE82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BF236D7-8F33-48D4-8327-2CBEC802D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10DF1F1-C943-4CA3-A7B1-FD97923A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BC6D-8D19-4C02-9B50-851A2090DF30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B1A879B-7413-4736-98D6-ACBC96DD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C4123F0-DCA4-47D3-AE70-6562DCE2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47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56C6D0-A0E6-485E-95D8-B3C00D2D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0C53480-E9AE-4575-893B-09C75CBAF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5D30-C1F0-488C-ABF4-6B199406AAC2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137BBA5-9B5E-4D35-A52B-649F6EEE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92895D-74D6-41F5-B2A0-E04C9BBB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963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D4FD28A-3DB8-4F08-80E2-5EB04930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9AF1-725E-4DB4-AC5D-B0F591AEB775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3120AF7-4FDD-413A-B7D7-0E964820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41301E-2E20-4C83-9EE4-40AD66B3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164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F009FB-CB1D-4A6A-9E8F-193B4C11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359C10-5CB9-46B0-AD3D-0CD6F486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A268847-FF59-4E9C-8EDC-7D3CE4BA7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8C61027-9971-435F-831D-C90552B6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7DBD-E269-4067-BD50-4AFC3ED9C47F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286940E-9E2D-4518-8E57-9F71CD9B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E73176-8ED0-4AA9-B2F0-CDBE3B01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551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D5CD6-C204-43BB-9BF0-65E3808A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055AB3A-A0D7-41A9-95D2-3AEED2E45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BC60954-0B94-4F1F-9503-C93EC310F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B34CF25-B1A9-42CB-A6EF-96B67FB3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449D-10FF-46C2-BB3F-63C01B263069}" type="datetime1">
              <a:rPr lang="en-US" smtClean="0"/>
              <a:pPr/>
              <a:t>7/26/2019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CB6D10-E0D8-4332-A2CA-743C0D0F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AC187F-B4AF-4797-91D0-45A5F441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74100-D227-47C1-86AE-33ADAD8687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18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0AB66EB-E639-472A-8A9A-82950FEB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968375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BA58B47-0DAC-4CFF-9128-528DEA8A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81150"/>
            <a:ext cx="10972800" cy="4595813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D19C46-B32F-45E9-B714-0D6F45E6D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97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A397112-2564-4E48-804A-77AA72282051}" type="datetime1">
              <a:rPr lang="en-US" smtClean="0"/>
              <a:pPr/>
              <a:t>7/26/2019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CAF99F-8EDD-4208-ACFE-1EE2D6F96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1FDE1C-E846-4199-9676-E47C9870D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97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3D74100-D227-47C1-86AE-33ADAD8687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828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Segoe UI" panose="020B0502040204020203" pitchFamily="34" charset="0"/>
        <a:buChar char="›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›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34.jpeg"/><Relationship Id="rId17" Type="http://schemas.openxmlformats.org/officeDocument/2006/relationships/image" Target="../media/image21.png"/><Relationship Id="rId2" Type="http://schemas.openxmlformats.org/officeDocument/2006/relationships/image" Target="../media/image24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3.jpeg"/><Relationship Id="rId5" Type="http://schemas.openxmlformats.org/officeDocument/2006/relationships/image" Target="../media/image27.gif"/><Relationship Id="rId15" Type="http://schemas.openxmlformats.org/officeDocument/2006/relationships/image" Target="../media/image19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gif"/><Relationship Id="rId17" Type="http://schemas.openxmlformats.org/officeDocument/2006/relationships/image" Target="../media/image32.pn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1DA5D4-9209-41A3-8AA3-F5AD7A94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692F0B7-2BD9-461B-90B3-FB2E69F129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B692F0B7-2BD9-461B-90B3-FB2E69F129A4}"/>
              </a:ext>
            </a:extLst>
          </p:cNvPr>
          <p:cNvSpPr/>
          <p:nvPr/>
        </p:nvSpPr>
        <p:spPr>
          <a:xfrm>
            <a:off x="0" y="2002968"/>
            <a:ext cx="12192000" cy="3004461"/>
          </a:xfrm>
          <a:prstGeom prst="rect">
            <a:avLst/>
          </a:prstGeom>
          <a:solidFill>
            <a:srgbClr val="1FB91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2FC779B0-DE97-484C-9CAD-28BE697548D9}"/>
              </a:ext>
            </a:extLst>
          </p:cNvPr>
          <p:cNvSpPr txBox="1">
            <a:spLocks/>
          </p:cNvSpPr>
          <p:nvPr/>
        </p:nvSpPr>
        <p:spPr>
          <a:xfrm>
            <a:off x="848751" y="3835400"/>
            <a:ext cx="10494498" cy="351914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7Hours Project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885BB-6A4B-4930-B54D-321D5DBFD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51" y="2667000"/>
            <a:ext cx="10494498" cy="1025341"/>
          </a:xfrm>
        </p:spPr>
        <p:txBody>
          <a:bodyPr lIns="0" tIns="0" rIns="0" bIns="0" anchor="ctr" anchorCtr="0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Calog</a:t>
            </a:r>
            <a:r>
              <a:rPr lang="en-US" dirty="0">
                <a:solidFill>
                  <a:schemeClr val="bg1"/>
                </a:solidFill>
              </a:rPr>
              <a:t> Project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06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Mobile </a:t>
            </a:r>
            <a:r>
              <a:rPr lang="ko-KR" altLang="en-US" dirty="0">
                <a:solidFill>
                  <a:schemeClr val="bg1"/>
                </a:solidFill>
              </a:rPr>
              <a:t>적용 기술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6742" y="1059548"/>
            <a:ext cx="3780000" cy="46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보유 기술</a:t>
            </a:r>
            <a:endParaRPr lang="ko-KR" altLang="en-US" sz="2000" b="1" dirty="0"/>
          </a:p>
        </p:txBody>
      </p:sp>
      <p:sp>
        <p:nvSpPr>
          <p:cNvPr id="47" name="직사각형 46"/>
          <p:cNvSpPr/>
          <p:nvPr/>
        </p:nvSpPr>
        <p:spPr>
          <a:xfrm>
            <a:off x="4259941" y="1052291"/>
            <a:ext cx="3780000" cy="46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환경</a:t>
            </a:r>
            <a:endParaRPr lang="ko-KR" altLang="en-US" sz="2000" b="1" dirty="0"/>
          </a:p>
        </p:txBody>
      </p:sp>
      <p:sp>
        <p:nvSpPr>
          <p:cNvPr id="48" name="직사각형 47"/>
          <p:cNvSpPr/>
          <p:nvPr/>
        </p:nvSpPr>
        <p:spPr>
          <a:xfrm>
            <a:off x="8246514" y="1045693"/>
            <a:ext cx="3780000" cy="46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사용 기술</a:t>
            </a:r>
            <a:endParaRPr lang="ko-KR" altLang="en-US" sz="2000" b="1" dirty="0"/>
          </a:p>
        </p:txBody>
      </p:sp>
      <p:grpSp>
        <p:nvGrpSpPr>
          <p:cNvPr id="50" name="그룹 49"/>
          <p:cNvGrpSpPr/>
          <p:nvPr/>
        </p:nvGrpSpPr>
        <p:grpSpPr>
          <a:xfrm>
            <a:off x="184726" y="1710043"/>
            <a:ext cx="3910280" cy="5037117"/>
            <a:chOff x="198581" y="1710043"/>
            <a:chExt cx="3910280" cy="503711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98581" y="1710043"/>
              <a:ext cx="3910280" cy="50371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C:\Users\LG-PC\Desktop\web\handlebars-j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79255" y="2286000"/>
              <a:ext cx="1490735" cy="1490735"/>
            </a:xfrm>
            <a:prstGeom prst="rect">
              <a:avLst/>
            </a:prstGeom>
            <a:noFill/>
          </p:spPr>
        </p:pic>
        <p:pic>
          <p:nvPicPr>
            <p:cNvPr id="1029" name="Picture 5" descr="C:\Users\LG-PC\Desktop\web\java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9335" y="3264559"/>
              <a:ext cx="1059311" cy="1937657"/>
            </a:xfrm>
            <a:prstGeom prst="rect">
              <a:avLst/>
            </a:prstGeom>
            <a:noFill/>
          </p:spPr>
        </p:pic>
        <p:pic>
          <p:nvPicPr>
            <p:cNvPr id="1030" name="Picture 6" descr="C:\Users\LG-PC\Desktop\web\Javascript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44102" y="3628735"/>
              <a:ext cx="1410256" cy="1410257"/>
            </a:xfrm>
            <a:prstGeom prst="rect">
              <a:avLst/>
            </a:prstGeom>
            <a:noFill/>
          </p:spPr>
        </p:pic>
        <p:pic>
          <p:nvPicPr>
            <p:cNvPr id="1031" name="Picture 7" descr="C:\Users\LG-PC\Desktop\web\jquery.gif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5910" y="5258955"/>
              <a:ext cx="1100447" cy="1100447"/>
            </a:xfrm>
            <a:prstGeom prst="rect">
              <a:avLst/>
            </a:prstGeom>
            <a:noFill/>
          </p:spPr>
        </p:pic>
        <p:pic>
          <p:nvPicPr>
            <p:cNvPr id="1036" name="Picture 12" descr="C:\Users\LG-PC\Desktop\androidstudio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6361" y="2375065"/>
              <a:ext cx="1248230" cy="1248231"/>
            </a:xfrm>
            <a:prstGeom prst="rect">
              <a:avLst/>
            </a:prstGeom>
            <a:noFill/>
          </p:spPr>
        </p:pic>
        <p:pic>
          <p:nvPicPr>
            <p:cNvPr id="1037" name="Picture 13" descr="C:\Users\LG-PC\Desktop\LogoArduino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666551" y="3778334"/>
              <a:ext cx="1347803" cy="961434"/>
            </a:xfrm>
            <a:prstGeom prst="rect">
              <a:avLst/>
            </a:prstGeom>
            <a:noFill/>
          </p:spPr>
        </p:pic>
        <p:pic>
          <p:nvPicPr>
            <p:cNvPr id="63" name="Picture 2" descr="C:\Users\LG-PC\Desktop\jspicon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733281" y="5126442"/>
              <a:ext cx="1159848" cy="1358907"/>
            </a:xfrm>
            <a:prstGeom prst="rect">
              <a:avLst/>
            </a:prstGeom>
            <a:noFill/>
          </p:spPr>
        </p:pic>
      </p:grpSp>
      <p:sp>
        <p:nvSpPr>
          <p:cNvPr id="54" name="TextBox 53"/>
          <p:cNvSpPr txBox="1"/>
          <p:nvPr/>
        </p:nvSpPr>
        <p:spPr>
          <a:xfrm>
            <a:off x="1107205" y="1884218"/>
            <a:ext cx="2008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언어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ko-KR" altLang="en-US" sz="2000" b="1" dirty="0" smtClean="0">
                <a:latin typeface="+mn-ea"/>
              </a:rPr>
              <a:t>개발 툴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8340437" y="1649838"/>
            <a:ext cx="3600000" cy="1260000"/>
            <a:chOff x="8340437" y="1649838"/>
            <a:chExt cx="3600000" cy="1260000"/>
          </a:xfrm>
        </p:grpSpPr>
        <p:grpSp>
          <p:nvGrpSpPr>
            <p:cNvPr id="71" name="그룹 66"/>
            <p:cNvGrpSpPr/>
            <p:nvPr/>
          </p:nvGrpSpPr>
          <p:grpSpPr>
            <a:xfrm>
              <a:off x="8340437" y="1649838"/>
              <a:ext cx="3600000" cy="1260000"/>
              <a:chOff x="8345714" y="1654629"/>
              <a:chExt cx="3600000" cy="1260000"/>
            </a:xfrm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8345714" y="1654629"/>
                <a:ext cx="3600000" cy="1260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4" name="Picture 10" descr="C:\Users\LG-PC\Desktop\eclipse-mp-built-800x274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923051" y="2369130"/>
                <a:ext cx="1210997" cy="414766"/>
              </a:xfrm>
              <a:prstGeom prst="rect">
                <a:avLst/>
              </a:prstGeom>
              <a:noFill/>
            </p:spPr>
          </p:pic>
          <p:pic>
            <p:nvPicPr>
              <p:cNvPr id="75" name="Picture 12" descr="C:\Users\LG-PC\Desktop\1280px-Maven_logo.svg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0234904" y="2403025"/>
                <a:ext cx="1596882" cy="404211"/>
              </a:xfrm>
              <a:prstGeom prst="rect">
                <a:avLst/>
              </a:prstGeom>
              <a:no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478976" y="1828800"/>
              <a:ext cx="2008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+mn-ea"/>
                </a:rPr>
                <a:t>개발도구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8340437" y="4323380"/>
            <a:ext cx="3600000" cy="1260000"/>
            <a:chOff x="8340437" y="4323380"/>
            <a:chExt cx="3600000" cy="1260000"/>
          </a:xfrm>
        </p:grpSpPr>
        <p:grpSp>
          <p:nvGrpSpPr>
            <p:cNvPr id="77" name="그룹 68"/>
            <p:cNvGrpSpPr/>
            <p:nvPr/>
          </p:nvGrpSpPr>
          <p:grpSpPr>
            <a:xfrm>
              <a:off x="8340437" y="4323380"/>
              <a:ext cx="3600000" cy="1260000"/>
              <a:chOff x="8345728" y="4296227"/>
              <a:chExt cx="3600000" cy="1260000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8345728" y="4296227"/>
                <a:ext cx="3600000" cy="1260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Picture 9" descr="C:\Users\LG-PC\Desktop\microsoft_office_logo_press_image_1200x800-100751542-large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9975273" y="4345449"/>
                <a:ext cx="1728990" cy="1152661"/>
              </a:xfrm>
              <a:prstGeom prst="rect">
                <a:avLst/>
              </a:prstGeom>
              <a:noFill/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8534404" y="4793673"/>
              <a:ext cx="2008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+mn-ea"/>
                </a:rPr>
                <a:t>문서관리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340437" y="2986609"/>
            <a:ext cx="3600000" cy="1260000"/>
            <a:chOff x="8340437" y="2972753"/>
            <a:chExt cx="3600000" cy="1260000"/>
          </a:xfrm>
        </p:grpSpPr>
        <p:grpSp>
          <p:nvGrpSpPr>
            <p:cNvPr id="82" name="그룹 67"/>
            <p:cNvGrpSpPr/>
            <p:nvPr/>
          </p:nvGrpSpPr>
          <p:grpSpPr>
            <a:xfrm>
              <a:off x="8340437" y="2972753"/>
              <a:ext cx="3600000" cy="1260000"/>
              <a:chOff x="8352970" y="2982685"/>
              <a:chExt cx="3600000" cy="1260000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8352970" y="2982685"/>
                <a:ext cx="3600000" cy="1260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5" name="Picture 11" descr="C:\Users\LG-PC\Desktop\maxresdefault.jp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9921895" y="3105555"/>
                <a:ext cx="1937595" cy="1089897"/>
              </a:xfrm>
              <a:prstGeom prst="rect">
                <a:avLst/>
              </a:prstGeom>
              <a:noFill/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8478982" y="3435928"/>
              <a:ext cx="2008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+mn-ea"/>
                </a:rPr>
                <a:t>형상관리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360883" y="2935219"/>
            <a:ext cx="3600000" cy="1260000"/>
            <a:chOff x="4383313" y="2917371"/>
            <a:chExt cx="3600000" cy="1260000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383313" y="2917371"/>
              <a:ext cx="3600000" cy="1260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Picture 2" descr="C:\Users\LG-PC\Desktop\apache-tomcat-logo-square-400x381.jp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482681" y="2960915"/>
              <a:ext cx="1230002" cy="1171576"/>
            </a:xfrm>
            <a:prstGeom prst="rect">
              <a:avLst/>
            </a:prstGeom>
            <a:noFill/>
          </p:spPr>
        </p:pic>
      </p:grpSp>
      <p:grpSp>
        <p:nvGrpSpPr>
          <p:cNvPr id="68" name="그룹 67"/>
          <p:cNvGrpSpPr/>
          <p:nvPr/>
        </p:nvGrpSpPr>
        <p:grpSpPr>
          <a:xfrm>
            <a:off x="4360883" y="4237581"/>
            <a:ext cx="3600000" cy="1260000"/>
            <a:chOff x="5014686" y="4230913"/>
            <a:chExt cx="3600000" cy="1260000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5014686" y="4230913"/>
              <a:ext cx="3600000" cy="1260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Picture 9" descr="C:\Users\LG-PC\Desktop\web\spring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560244" y="4455887"/>
              <a:ext cx="860957" cy="860958"/>
            </a:xfrm>
            <a:prstGeom prst="rect">
              <a:avLst/>
            </a:prstGeom>
            <a:noFill/>
          </p:spPr>
        </p:pic>
        <p:pic>
          <p:nvPicPr>
            <p:cNvPr id="87" name="Picture 3" descr="C:\Users\LG-PC\Desktop\999D624C5A4CCEA223.jp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7337650" y="4499428"/>
              <a:ext cx="1254805" cy="941104"/>
            </a:xfrm>
            <a:prstGeom prst="rect">
              <a:avLst/>
            </a:prstGeom>
            <a:noFill/>
          </p:spPr>
        </p:pic>
      </p:grpSp>
      <p:grpSp>
        <p:nvGrpSpPr>
          <p:cNvPr id="88" name="그룹 87"/>
          <p:cNvGrpSpPr/>
          <p:nvPr/>
        </p:nvGrpSpPr>
        <p:grpSpPr>
          <a:xfrm>
            <a:off x="4360883" y="5539944"/>
            <a:ext cx="3600000" cy="1260000"/>
            <a:chOff x="4368799" y="5539944"/>
            <a:chExt cx="3600000" cy="1260000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4368799" y="5539944"/>
              <a:ext cx="3600000" cy="1260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Picture 4" descr="C:\Users\LG-PC\Desktop\mysql-19-1174939.pn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829066" y="5689601"/>
              <a:ext cx="1008745" cy="1008745"/>
            </a:xfrm>
            <a:prstGeom prst="rect">
              <a:avLst/>
            </a:prstGeom>
            <a:noFill/>
          </p:spPr>
        </p:pic>
        <p:pic>
          <p:nvPicPr>
            <p:cNvPr id="91" name="Picture 5" descr="C:\Users\LG-PC\Desktop\d5ln45d-1ab522f3-7646-4b76-b708-9377640020de.pn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937826" y="5767842"/>
              <a:ext cx="857929" cy="857929"/>
            </a:xfrm>
            <a:prstGeom prst="rect">
              <a:avLst/>
            </a:prstGeom>
            <a:noFill/>
          </p:spPr>
        </p:pic>
      </p:grpSp>
      <p:grpSp>
        <p:nvGrpSpPr>
          <p:cNvPr id="92" name="그룹 91"/>
          <p:cNvGrpSpPr/>
          <p:nvPr/>
        </p:nvGrpSpPr>
        <p:grpSpPr>
          <a:xfrm>
            <a:off x="4360883" y="1632857"/>
            <a:ext cx="3600000" cy="1260000"/>
            <a:chOff x="4361542" y="1632857"/>
            <a:chExt cx="3600000" cy="1260000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4361542" y="1632857"/>
              <a:ext cx="3600000" cy="1260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Picture 6" descr="C:\Users\LG-PC\Desktop\35831134-회사는-마이크로-소프트의-새로운-os-윈도우-10의-로고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606726" y="1712685"/>
              <a:ext cx="1085848" cy="1085848"/>
            </a:xfrm>
            <a:prstGeom prst="rect">
              <a:avLst/>
            </a:prstGeom>
            <a:noFill/>
          </p:spPr>
        </p:pic>
      </p:grpSp>
      <p:sp>
        <p:nvSpPr>
          <p:cNvPr id="95" name="TextBox 94"/>
          <p:cNvSpPr txBox="1"/>
          <p:nvPr/>
        </p:nvSpPr>
        <p:spPr>
          <a:xfrm>
            <a:off x="4488872" y="4696690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BackEnd</a:t>
            </a:r>
            <a:endParaRPr lang="ko-KR" altLang="en-US" b="1" dirty="0">
              <a:latin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516581" y="3408218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Server</a:t>
            </a:r>
            <a:endParaRPr lang="ko-KR" altLang="en-US" b="1" dirty="0">
              <a:latin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433454" y="6054436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Data Base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99709" y="2092036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OS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AF56DD55-B468-4F01-91EA-8B473381A8E1}"/>
              </a:ext>
            </a:extLst>
          </p:cNvPr>
          <p:cNvSpPr/>
          <p:nvPr/>
        </p:nvSpPr>
        <p:spPr>
          <a:xfrm>
            <a:off x="2590800" y="0"/>
            <a:ext cx="9601200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70224"/>
            <a:ext cx="1734784" cy="410309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590801" y="166254"/>
            <a:ext cx="9587346" cy="6539354"/>
            <a:chOff x="2677248" y="0"/>
            <a:chExt cx="9003042" cy="7280792"/>
          </a:xfrm>
        </p:grpSpPr>
        <p:pic>
          <p:nvPicPr>
            <p:cNvPr id="1029" name="Picture 5" descr="C:\Users\LG-PC\Documents\카카오톡 받은 파일\www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77248" y="4419605"/>
              <a:ext cx="9000000" cy="2861187"/>
            </a:xfrm>
            <a:prstGeom prst="rect">
              <a:avLst/>
            </a:prstGeom>
            <a:noFill/>
          </p:spPr>
        </p:pic>
        <p:pic>
          <p:nvPicPr>
            <p:cNvPr id="1028" name="Picture 4" descr="C:\Users\LG-PC\Documents\카카오톡 받은 파일\www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80290" y="0"/>
              <a:ext cx="9000000" cy="62241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AF56DD55-B468-4F01-91EA-8B473381A8E1}"/>
              </a:ext>
            </a:extLst>
          </p:cNvPr>
          <p:cNvSpPr/>
          <p:nvPr/>
        </p:nvSpPr>
        <p:spPr>
          <a:xfrm>
            <a:off x="1995055" y="0"/>
            <a:ext cx="1019694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981200" y="221667"/>
            <a:ext cx="10224655" cy="6442363"/>
            <a:chOff x="1265671" y="-128588"/>
            <a:chExt cx="9010247" cy="12053717"/>
          </a:xfrm>
        </p:grpSpPr>
        <p:pic>
          <p:nvPicPr>
            <p:cNvPr id="2055" name="Picture 7" descr="C:\Users\LG-PC\Documents\카카오톡 받은 파일\www3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65671" y="6252448"/>
              <a:ext cx="9000000" cy="5672681"/>
            </a:xfrm>
            <a:prstGeom prst="rect">
              <a:avLst/>
            </a:prstGeom>
            <a:noFill/>
          </p:spPr>
        </p:pic>
        <p:pic>
          <p:nvPicPr>
            <p:cNvPr id="2054" name="Picture 6" descr="C:\Users\LG-PC\Documents\카카오톡 받은 파일\www4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75918" y="-128588"/>
              <a:ext cx="9000000" cy="6623646"/>
            </a:xfrm>
            <a:prstGeom prst="rect">
              <a:avLst/>
            </a:prstGeom>
            <a:noFill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6" y="489404"/>
            <a:ext cx="1709384" cy="410309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AF56DD55-B468-4F01-91EA-8B473381A8E1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" y="519424"/>
            <a:ext cx="2832100" cy="410309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개발일정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LG-PC\Desktop\wwww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344" y="1323975"/>
            <a:ext cx="9993313" cy="4591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351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35" y="415639"/>
            <a:ext cx="10972800" cy="71754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Use-Case(</a:t>
            </a:r>
            <a:r>
              <a:rPr lang="ko-KR" altLang="en-US" sz="2400" dirty="0" smtClean="0">
                <a:solidFill>
                  <a:schemeClr val="bg1"/>
                </a:solidFill>
              </a:rPr>
              <a:t>회원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Use-case 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957452" y="2119745"/>
            <a:ext cx="1620000" cy="36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ea typeface="+mj-ea"/>
              </a:rPr>
              <a:t>운동관리</a:t>
            </a:r>
            <a:endParaRPr lang="ko-KR" altLang="en-US" sz="1400" b="1" dirty="0">
              <a:ea typeface="+mj-ea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865419" y="4031675"/>
            <a:ext cx="1620000" cy="36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Segoe UI Black" pitchFamily="34" charset="0"/>
                <a:ea typeface="+mj-ea"/>
              </a:rPr>
              <a:t>식단관</a:t>
            </a:r>
            <a:r>
              <a:rPr lang="ko-KR" altLang="en-US" sz="1400" b="1" dirty="0" smtClean="0">
                <a:latin typeface="Segoe UI Black" pitchFamily="34" charset="0"/>
                <a:ea typeface="+mj-ea"/>
              </a:rPr>
              <a:t>리</a:t>
            </a:r>
            <a:endParaRPr lang="ko-KR" altLang="en-US" sz="1400" b="1" dirty="0">
              <a:latin typeface="Segoe UI Black" pitchFamily="34" charset="0"/>
              <a:ea typeface="+mj-ea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6885705" y="4350325"/>
            <a:ext cx="1620000" cy="36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ea typeface="+mj-ea"/>
              </a:rPr>
              <a:t>수면관리</a:t>
            </a:r>
            <a:endParaRPr lang="ko-KR" altLang="en-US" sz="1400" b="1" dirty="0">
              <a:ea typeface="+mj-ea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010407" y="5472548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데시벨 측정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350329" y="5666510"/>
            <a:ext cx="1620000" cy="36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ea typeface="+mj-ea"/>
              </a:rPr>
              <a:t>공유</a:t>
            </a:r>
            <a:endParaRPr lang="ko-KR" altLang="en-US" sz="1400" b="1" dirty="0">
              <a:ea typeface="+mj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077199" y="3228104"/>
            <a:ext cx="1620000" cy="36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ea typeface="+mj-ea"/>
              </a:rPr>
              <a:t>음주관리</a:t>
            </a:r>
            <a:endParaRPr lang="ko-KR" altLang="en-US" sz="1400" b="1" dirty="0">
              <a:ea typeface="+mj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886690" y="3297382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식단칼로리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886693" y="4031675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식단목록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86692" y="4918361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식단목록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담기기능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942108" y="5666506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일</a:t>
            </a:r>
            <a:r>
              <a:rPr lang="en-US" altLang="ko-KR" sz="1200" b="1" dirty="0" smtClean="0">
                <a:solidFill>
                  <a:schemeClr val="tx1"/>
                </a:solidFill>
                <a:latin typeface="Segoe UI Black" pitchFamily="34" charset="0"/>
                <a:ea typeface="Segoe UI Black" pitchFamily="34" charset="0"/>
              </a:rPr>
              <a:t>,</a:t>
            </a:r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주</a:t>
            </a:r>
            <a:r>
              <a:rPr lang="en-US" altLang="ko-KR" sz="1200" b="1" dirty="0" smtClean="0">
                <a:solidFill>
                  <a:schemeClr val="tx1"/>
                </a:solidFill>
                <a:latin typeface="Segoe UI Black" pitchFamily="34" charset="0"/>
                <a:ea typeface="Segoe UI Black" pitchFamily="34" charset="0"/>
              </a:rPr>
              <a:t>,</a:t>
            </a:r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월</a:t>
            </a:r>
            <a:r>
              <a:rPr lang="en-US" altLang="ko-KR" sz="1200" b="1" dirty="0" smtClean="0">
                <a:solidFill>
                  <a:schemeClr val="tx1"/>
                </a:solidFill>
                <a:latin typeface="Segoe UI Black" pitchFamily="34" charset="0"/>
                <a:ea typeface="Segoe UI Black" pitchFamily="34" charset="0"/>
              </a:rPr>
              <a:t>,</a:t>
            </a:r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년 그래프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114806" y="1537849"/>
            <a:ext cx="1620000" cy="36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Segoe UI Black" pitchFamily="34" charset="0"/>
                <a:ea typeface="+mj-ea"/>
              </a:rPr>
              <a:t>유산소</a:t>
            </a:r>
            <a:endParaRPr lang="ko-KR" altLang="en-US" sz="1400" b="1" dirty="0">
              <a:solidFill>
                <a:schemeClr val="bg1"/>
              </a:solidFill>
              <a:latin typeface="Segoe UI Black" pitchFamily="34" charset="0"/>
              <a:ea typeface="+mj-ea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0432471" y="1163779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운동 소모 칼로리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121237" y="581889"/>
            <a:ext cx="1620000" cy="36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Segoe UI Black" pitchFamily="34" charset="0"/>
                <a:ea typeface="+mj-ea"/>
              </a:rPr>
              <a:t>근력운동</a:t>
            </a:r>
            <a:endParaRPr lang="ko-KR" altLang="en-US" sz="1400" b="1" dirty="0">
              <a:solidFill>
                <a:schemeClr val="bg1"/>
              </a:solidFill>
              <a:latin typeface="Segoe UI Black" pitchFamily="34" charset="0"/>
              <a:ea typeface="+mj-ea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855526" y="2119746"/>
            <a:ext cx="1620000" cy="36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ea typeface="+mj-ea"/>
              </a:rPr>
              <a:t>스트레칭</a:t>
            </a:r>
            <a:endParaRPr lang="ko-KR" altLang="en-US" sz="14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126177" y="512623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  <a:latin typeface="Segoe UI Black" pitchFamily="34" charset="0"/>
                <a:ea typeface="Segoe UI Black" pitchFamily="34" charset="0"/>
              </a:rPr>
              <a:t>Gps</a:t>
            </a:r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위치 추적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574475" y="512624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카카오</a:t>
            </a:r>
            <a:r>
              <a:rPr lang="en-US" altLang="ko-KR" sz="1200" b="1" dirty="0" smtClean="0">
                <a:solidFill>
                  <a:schemeClr val="tx1"/>
                </a:solidFill>
                <a:latin typeface="Segoe UI Black" pitchFamily="34" charset="0"/>
                <a:ea typeface="Segoe UI Black" pitchFamily="34" charset="0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지도 제공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872838" y="2396834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 소모 칼로리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010407" y="6109855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실시간 그래프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10307783" y="5029201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아두이노</a:t>
            </a:r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 음주 측정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729336" y="5666520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화면캡쳐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9157856" y="581888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운동에 따른 </a:t>
            </a:r>
            <a:r>
              <a:rPr lang="en-US" altLang="ko-KR" sz="1200" b="1" dirty="0" smtClean="0">
                <a:solidFill>
                  <a:schemeClr val="tx1"/>
                </a:solidFill>
                <a:latin typeface="Segoe UI Black" pitchFamily="34" charset="0"/>
                <a:ea typeface="Segoe UI Black" pitchFamily="34" charset="0"/>
              </a:rPr>
              <a:t>gif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pic>
        <p:nvPicPr>
          <p:cNvPr id="2051" name="Picture 3" descr="C:\Users\LG-PC\Downloads\us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8922" y="2727475"/>
            <a:ext cx="1362091" cy="1362091"/>
          </a:xfrm>
          <a:prstGeom prst="rect">
            <a:avLst/>
          </a:prstGeom>
          <a:noFill/>
        </p:spPr>
      </p:pic>
      <p:cxnSp>
        <p:nvCxnSpPr>
          <p:cNvPr id="101" name="직선 연결선 100"/>
          <p:cNvCxnSpPr>
            <a:stCxn id="52" idx="6"/>
            <a:endCxn id="2051" idx="2"/>
          </p:cNvCxnSpPr>
          <p:nvPr/>
        </p:nvCxnSpPr>
        <p:spPr>
          <a:xfrm flipV="1">
            <a:off x="5485419" y="4089566"/>
            <a:ext cx="594549" cy="12210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51" idx="4"/>
            <a:endCxn id="2051" idx="0"/>
          </p:cNvCxnSpPr>
          <p:nvPr/>
        </p:nvCxnSpPr>
        <p:spPr>
          <a:xfrm rot="5400000">
            <a:off x="6299845" y="2259868"/>
            <a:ext cx="247730" cy="6874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2051" idx="3"/>
            <a:endCxn id="65" idx="2"/>
          </p:cNvCxnSpPr>
          <p:nvPr/>
        </p:nvCxnSpPr>
        <p:spPr>
          <a:xfrm flipV="1">
            <a:off x="6761013" y="3408104"/>
            <a:ext cx="1316186" cy="41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2051" idx="2"/>
            <a:endCxn id="53" idx="0"/>
          </p:cNvCxnSpPr>
          <p:nvPr/>
        </p:nvCxnSpPr>
        <p:spPr>
          <a:xfrm rot="16200000" flipH="1">
            <a:off x="6757457" y="3412076"/>
            <a:ext cx="260759" cy="161573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stCxn id="66" idx="6"/>
            <a:endCxn id="52" idx="0"/>
          </p:cNvCxnSpPr>
          <p:nvPr/>
        </p:nvCxnSpPr>
        <p:spPr>
          <a:xfrm>
            <a:off x="2254690" y="3477382"/>
            <a:ext cx="2420729" cy="55429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67" idx="6"/>
            <a:endCxn id="52" idx="2"/>
          </p:cNvCxnSpPr>
          <p:nvPr/>
        </p:nvCxnSpPr>
        <p:spPr>
          <a:xfrm>
            <a:off x="2254693" y="4211675"/>
            <a:ext cx="1610726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stCxn id="68" idx="6"/>
            <a:endCxn id="52" idx="2"/>
          </p:cNvCxnSpPr>
          <p:nvPr/>
        </p:nvCxnSpPr>
        <p:spPr>
          <a:xfrm flipV="1">
            <a:off x="2254692" y="4211675"/>
            <a:ext cx="1610727" cy="8866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>
            <a:stCxn id="64" idx="2"/>
            <a:endCxn id="97" idx="6"/>
          </p:cNvCxnSpPr>
          <p:nvPr/>
        </p:nvCxnSpPr>
        <p:spPr>
          <a:xfrm rot="10800000" flipV="1">
            <a:off x="4097337" y="5846510"/>
            <a:ext cx="252993" cy="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>
            <a:stCxn id="97" idx="2"/>
            <a:endCxn id="69" idx="6"/>
          </p:cNvCxnSpPr>
          <p:nvPr/>
        </p:nvCxnSpPr>
        <p:spPr>
          <a:xfrm rot="10800000">
            <a:off x="2310108" y="5846506"/>
            <a:ext cx="419228" cy="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stCxn id="53" idx="4"/>
            <a:endCxn id="62" idx="0"/>
          </p:cNvCxnSpPr>
          <p:nvPr/>
        </p:nvCxnSpPr>
        <p:spPr>
          <a:xfrm rot="5400000">
            <a:off x="7313945" y="5090787"/>
            <a:ext cx="762223" cy="12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>
            <a:stCxn id="62" idx="4"/>
            <a:endCxn id="94" idx="0"/>
          </p:cNvCxnSpPr>
          <p:nvPr/>
        </p:nvCxnSpPr>
        <p:spPr>
          <a:xfrm rot="5400000">
            <a:off x="7555754" y="5971201"/>
            <a:ext cx="277307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stCxn id="93" idx="6"/>
            <a:endCxn id="52" idx="0"/>
          </p:cNvCxnSpPr>
          <p:nvPr/>
        </p:nvCxnSpPr>
        <p:spPr>
          <a:xfrm>
            <a:off x="2240838" y="2576834"/>
            <a:ext cx="2434581" cy="14548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>
            <a:stCxn id="91" idx="2"/>
            <a:endCxn id="92" idx="6"/>
          </p:cNvCxnSpPr>
          <p:nvPr/>
        </p:nvCxnSpPr>
        <p:spPr>
          <a:xfrm rot="10800000" flipV="1">
            <a:off x="4942475" y="692622"/>
            <a:ext cx="183702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>
            <a:stCxn id="93" idx="2"/>
            <a:endCxn id="69" idx="2"/>
          </p:cNvCxnSpPr>
          <p:nvPr/>
        </p:nvCxnSpPr>
        <p:spPr>
          <a:xfrm rot="10800000" flipH="1" flipV="1">
            <a:off x="872838" y="2576834"/>
            <a:ext cx="69270" cy="3269672"/>
          </a:xfrm>
          <a:prstGeom prst="bentConnector3">
            <a:avLst>
              <a:gd name="adj1" fmla="val -3300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>
            <a:stCxn id="65" idx="6"/>
            <a:endCxn id="95" idx="0"/>
          </p:cNvCxnSpPr>
          <p:nvPr/>
        </p:nvCxnSpPr>
        <p:spPr>
          <a:xfrm>
            <a:off x="9697199" y="3408104"/>
            <a:ext cx="1294584" cy="162109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>
            <a:stCxn id="77" idx="6"/>
            <a:endCxn id="98" idx="2"/>
          </p:cNvCxnSpPr>
          <p:nvPr/>
        </p:nvCxnSpPr>
        <p:spPr>
          <a:xfrm flipV="1">
            <a:off x="8741237" y="761888"/>
            <a:ext cx="416619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>
            <a:stCxn id="92" idx="4"/>
            <a:endCxn id="73" idx="2"/>
          </p:cNvCxnSpPr>
          <p:nvPr/>
        </p:nvCxnSpPr>
        <p:spPr>
          <a:xfrm rot="5400000">
            <a:off x="3764029" y="1223402"/>
            <a:ext cx="845225" cy="143669"/>
          </a:xfrm>
          <a:prstGeom prst="bentConnector4">
            <a:avLst>
              <a:gd name="adj1" fmla="val 39352"/>
              <a:gd name="adj2" fmla="val 259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>
            <a:stCxn id="73" idx="6"/>
            <a:endCxn id="51" idx="2"/>
          </p:cNvCxnSpPr>
          <p:nvPr/>
        </p:nvCxnSpPr>
        <p:spPr>
          <a:xfrm>
            <a:off x="5734806" y="1717849"/>
            <a:ext cx="222646" cy="5818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>
            <a:stCxn id="77" idx="2"/>
            <a:endCxn id="51" idx="0"/>
          </p:cNvCxnSpPr>
          <p:nvPr/>
        </p:nvCxnSpPr>
        <p:spPr>
          <a:xfrm rot="10800000" flipV="1">
            <a:off x="6767453" y="761889"/>
            <a:ext cx="353785" cy="13578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>
            <a:stCxn id="51" idx="6"/>
            <a:endCxn id="78" idx="2"/>
          </p:cNvCxnSpPr>
          <p:nvPr/>
        </p:nvCxnSpPr>
        <p:spPr>
          <a:xfrm>
            <a:off x="7577452" y="2299745"/>
            <a:ext cx="278074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/>
          <p:cNvSpPr/>
          <p:nvPr/>
        </p:nvSpPr>
        <p:spPr>
          <a:xfrm>
            <a:off x="9601200" y="2119743"/>
            <a:ext cx="1368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스트레칭</a:t>
            </a:r>
            <a:r>
              <a:rPr lang="ko-KR" altLang="en-US" sz="1200" b="1" dirty="0" smtClean="0">
                <a:solidFill>
                  <a:schemeClr val="tx1"/>
                </a:solidFill>
                <a:latin typeface="Segoe UI Black" pitchFamily="34" charset="0"/>
                <a:ea typeface="HY엽서M" pitchFamily="18" charset="-127"/>
              </a:rPr>
              <a:t> 영상 링크</a:t>
            </a:r>
            <a:endParaRPr lang="ko-KR" altLang="en-US" sz="1200" b="1" dirty="0">
              <a:solidFill>
                <a:schemeClr val="tx1"/>
              </a:solidFill>
              <a:latin typeface="Segoe UI Black" pitchFamily="34" charset="0"/>
              <a:ea typeface="HY엽서M" pitchFamily="18" charset="-127"/>
            </a:endParaRPr>
          </a:p>
        </p:txBody>
      </p:sp>
      <p:cxnSp>
        <p:nvCxnSpPr>
          <p:cNvPr id="291" name="직선 연결선 290"/>
          <p:cNvCxnSpPr>
            <a:stCxn id="78" idx="6"/>
            <a:endCxn id="282" idx="2"/>
          </p:cNvCxnSpPr>
          <p:nvPr/>
        </p:nvCxnSpPr>
        <p:spPr>
          <a:xfrm flipV="1">
            <a:off x="9475526" y="2299743"/>
            <a:ext cx="125674" cy="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/>
          <p:cNvCxnSpPr>
            <a:stCxn id="282" idx="6"/>
            <a:endCxn id="74" idx="4"/>
          </p:cNvCxnSpPr>
          <p:nvPr/>
        </p:nvCxnSpPr>
        <p:spPr>
          <a:xfrm flipV="1">
            <a:off x="10969200" y="1523779"/>
            <a:ext cx="147271" cy="7759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>
            <a:stCxn id="98" idx="6"/>
            <a:endCxn id="74" idx="0"/>
          </p:cNvCxnSpPr>
          <p:nvPr/>
        </p:nvCxnSpPr>
        <p:spPr>
          <a:xfrm>
            <a:off x="10525856" y="761888"/>
            <a:ext cx="590615" cy="4018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구부러진 연결선 312"/>
          <p:cNvCxnSpPr>
            <a:stCxn id="69" idx="4"/>
            <a:endCxn id="94" idx="4"/>
          </p:cNvCxnSpPr>
          <p:nvPr/>
        </p:nvCxnSpPr>
        <p:spPr>
          <a:xfrm rot="16200000" flipH="1">
            <a:off x="4438583" y="3214030"/>
            <a:ext cx="443349" cy="6068299"/>
          </a:xfrm>
          <a:prstGeom prst="bentConnector3">
            <a:avLst>
              <a:gd name="adj1" fmla="val 15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hape 314"/>
          <p:cNvCxnSpPr>
            <a:stCxn id="64" idx="6"/>
            <a:endCxn id="2051" idx="2"/>
          </p:cNvCxnSpPr>
          <p:nvPr/>
        </p:nvCxnSpPr>
        <p:spPr>
          <a:xfrm flipV="1">
            <a:off x="5970329" y="4089566"/>
            <a:ext cx="109639" cy="17569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 387"/>
          <p:cNvCxnSpPr>
            <a:stCxn id="95" idx="4"/>
            <a:endCxn id="94" idx="6"/>
          </p:cNvCxnSpPr>
          <p:nvPr/>
        </p:nvCxnSpPr>
        <p:spPr>
          <a:xfrm rot="5400000">
            <a:off x="9234768" y="4532840"/>
            <a:ext cx="900654" cy="26133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299"/>
          <p:cNvCxnSpPr>
            <a:stCxn id="94" idx="6"/>
            <a:endCxn id="74" idx="6"/>
          </p:cNvCxnSpPr>
          <p:nvPr/>
        </p:nvCxnSpPr>
        <p:spPr>
          <a:xfrm flipV="1">
            <a:off x="8378407" y="1343779"/>
            <a:ext cx="3422064" cy="4946076"/>
          </a:xfrm>
          <a:prstGeom prst="bentConnector3">
            <a:avLst>
              <a:gd name="adj1" fmla="val 1066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직선 연결선 578"/>
          <p:cNvCxnSpPr>
            <a:stCxn id="67" idx="2"/>
            <a:endCxn id="69" idx="2"/>
          </p:cNvCxnSpPr>
          <p:nvPr/>
        </p:nvCxnSpPr>
        <p:spPr>
          <a:xfrm rot="10800000" flipH="1" flipV="1">
            <a:off x="886692" y="4211674"/>
            <a:ext cx="55415" cy="1634831"/>
          </a:xfrm>
          <a:prstGeom prst="bentConnector3">
            <a:avLst>
              <a:gd name="adj1" fmla="val -4125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563096" y="2326339"/>
            <a:ext cx="216000" cy="432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5" y="277089"/>
            <a:ext cx="10972800" cy="71754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Sequence Diagram(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식단관리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44428" y="943088"/>
            <a:ext cx="1440000" cy="7200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bg1"/>
                </a:solidFill>
              </a:rPr>
              <a:t>메인화면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21719" y="945892"/>
            <a:ext cx="1440000" cy="7200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식단관리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07843" y="2327557"/>
            <a:ext cx="216000" cy="432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" name="Picture 3" descr="C:\Users\LG-PC\Downloads\us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229" y="969259"/>
            <a:ext cx="1161535" cy="1161535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/>
        </p:nvCxnSpPr>
        <p:spPr>
          <a:xfrm rot="5400000">
            <a:off x="-870322" y="4626882"/>
            <a:ext cx="3960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0546" y="3120411"/>
            <a:ext cx="218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Id, Password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입력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1178278" y="3621792"/>
            <a:ext cx="1584000" cy="0"/>
          </a:xfrm>
          <a:prstGeom prst="straightConnector1">
            <a:avLst/>
          </a:prstGeom>
          <a:ln w="444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722579" y="2323905"/>
            <a:ext cx="216000" cy="432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3086093" y="2867610"/>
            <a:ext cx="1584000" cy="0"/>
          </a:xfrm>
          <a:prstGeom prst="straightConnector1">
            <a:avLst/>
          </a:prstGeom>
          <a:ln w="444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09164" y="2430318"/>
            <a:ext cx="219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식단관리 버튼 클릭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76301" y="949520"/>
            <a:ext cx="1440000" cy="7200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음주관리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061853" y="3321915"/>
            <a:ext cx="3437032" cy="0"/>
          </a:xfrm>
          <a:prstGeom prst="straightConnector1">
            <a:avLst/>
          </a:prstGeom>
          <a:ln w="444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70476" y="2753869"/>
            <a:ext cx="145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아침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점심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저녁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간식버튼 클릭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057571" y="5572718"/>
            <a:ext cx="3481778" cy="0"/>
          </a:xfrm>
          <a:prstGeom prst="straightConnector1">
            <a:avLst/>
          </a:prstGeom>
          <a:ln w="44450">
            <a:solidFill>
              <a:schemeClr val="bg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54690" y="5368857"/>
            <a:ext cx="1582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USER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의  알코올 수치 송신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09029" y="4755576"/>
            <a:ext cx="1291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USER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의 운동 칼로리 소모량 송신 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21801" y="4507358"/>
            <a:ext cx="125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USER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의 섭취 칼로리  송신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9010" y="943335"/>
            <a:ext cx="1440000" cy="7200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운동관리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454396" y="2322688"/>
            <a:ext cx="216000" cy="432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53592" y="953231"/>
            <a:ext cx="1440000" cy="7200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수면관리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333669" y="2325122"/>
            <a:ext cx="216000" cy="432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95393" y="5516416"/>
            <a:ext cx="1567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user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의 수면량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수면의 질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평균소음을 송신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순서도: 내부 저장소 42"/>
          <p:cNvSpPr/>
          <p:nvPr/>
        </p:nvSpPr>
        <p:spPr>
          <a:xfrm>
            <a:off x="2206171" y="1789203"/>
            <a:ext cx="9006826" cy="362858"/>
          </a:xfrm>
          <a:prstGeom prst="flowChartInternalStorag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각 데이터들을 수집하여 </a:t>
            </a:r>
            <a:r>
              <a:rPr lang="ko-KR" altLang="en-US" sz="1400" b="1" dirty="0" err="1" smtClean="0"/>
              <a:t>프래그먼트로</a:t>
            </a:r>
            <a:r>
              <a:rPr lang="ko-KR" altLang="en-US" sz="1400" b="1" dirty="0" smtClean="0"/>
              <a:t> 만든 그래프를 출력</a:t>
            </a:r>
            <a:endParaRPr lang="ko-KR" altLang="en-US" sz="1400" b="1" dirty="0"/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3076864" y="3769002"/>
            <a:ext cx="5514109" cy="0"/>
          </a:xfrm>
          <a:prstGeom prst="straightConnector1">
            <a:avLst/>
          </a:prstGeom>
          <a:ln w="444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31785" y="3138032"/>
            <a:ext cx="959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음주 관리 버튼 클릭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016006" y="3588296"/>
            <a:ext cx="111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수면 관리 버튼 클릭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3049155" y="4224451"/>
            <a:ext cx="7200000" cy="0"/>
          </a:xfrm>
          <a:prstGeom prst="straightConnector1">
            <a:avLst/>
          </a:prstGeom>
          <a:ln w="444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3029860" y="5161698"/>
            <a:ext cx="1694541" cy="0"/>
          </a:xfrm>
          <a:prstGeom prst="straightConnector1">
            <a:avLst/>
          </a:prstGeom>
          <a:ln w="44450">
            <a:solidFill>
              <a:schemeClr val="bg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075710" y="6389262"/>
            <a:ext cx="7356764" cy="0"/>
          </a:xfrm>
          <a:prstGeom prst="straightConnector1">
            <a:avLst/>
          </a:prstGeom>
          <a:ln w="44450">
            <a:solidFill>
              <a:schemeClr val="bg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3057579" y="5987480"/>
            <a:ext cx="5544000" cy="0"/>
          </a:xfrm>
          <a:prstGeom prst="straightConnector1">
            <a:avLst/>
          </a:prstGeom>
          <a:ln w="44450">
            <a:solidFill>
              <a:schemeClr val="bg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34003" y="2165905"/>
            <a:ext cx="95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User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">
            <a:extLst>
              <a:ext uri="{FF2B5EF4-FFF2-40B4-BE49-F238E27FC236}">
                <a16:creationId xmlns:a16="http://schemas.microsoft.com/office/drawing/2014/main" xmlns="" id="{69B59D55-BAB6-4C8C-9B7B-39C3D3A248E7}"/>
              </a:ext>
            </a:extLst>
          </p:cNvPr>
          <p:cNvSpPr/>
          <p:nvPr/>
        </p:nvSpPr>
        <p:spPr>
          <a:xfrm>
            <a:off x="3143827" y="0"/>
            <a:ext cx="90608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그룹 56"/>
          <p:cNvGrpSpPr/>
          <p:nvPr/>
        </p:nvGrpSpPr>
        <p:grpSpPr>
          <a:xfrm>
            <a:off x="3389748" y="113145"/>
            <a:ext cx="8700652" cy="2479965"/>
            <a:chOff x="684213" y="1557338"/>
            <a:chExt cx="7704137" cy="3768725"/>
          </a:xfrm>
        </p:grpSpPr>
        <p:sp>
          <p:nvSpPr>
            <p:cNvPr id="5" name="직사각형 4"/>
            <p:cNvSpPr/>
            <p:nvPr/>
          </p:nvSpPr>
          <p:spPr>
            <a:xfrm>
              <a:off x="4953000" y="3236913"/>
              <a:ext cx="1135063" cy="1100137"/>
            </a:xfrm>
            <a:prstGeom prst="rect">
              <a:avLst/>
            </a:prstGeom>
            <a:solidFill>
              <a:srgbClr val="92D050"/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" name="꺾인 연결선 5"/>
            <p:cNvCxnSpPr>
              <a:stCxn id="10" idx="2"/>
              <a:endCxn id="19" idx="0"/>
            </p:cNvCxnSpPr>
            <p:nvPr/>
          </p:nvCxnSpPr>
          <p:spPr>
            <a:xfrm rot="5400000">
              <a:off x="2633663" y="2024062"/>
              <a:ext cx="1385888" cy="2119313"/>
            </a:xfrm>
            <a:prstGeom prst="bentConnector3">
              <a:avLst>
                <a:gd name="adj1" fmla="val 33181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771775" y="3238500"/>
              <a:ext cx="1006475" cy="187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16800" y="3255963"/>
              <a:ext cx="971550" cy="14684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880225" y="4762500"/>
              <a:ext cx="771525" cy="3016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759200" y="2085975"/>
              <a:ext cx="1255713" cy="304800"/>
            </a:xfrm>
            <a:prstGeom prst="roundRect">
              <a:avLst>
                <a:gd name="adj" fmla="val 47935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Home</a:t>
              </a:r>
              <a:endParaRPr kumimoji="0" lang="ko-KR" altLang="en-US" sz="10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11" name="직선 연결선 10"/>
            <p:cNvCxnSpPr>
              <a:stCxn id="13" idx="2"/>
              <a:endCxn id="17" idx="2"/>
            </p:cNvCxnSpPr>
            <p:nvPr/>
          </p:nvCxnSpPr>
          <p:spPr>
            <a:xfrm flipH="1">
              <a:off x="1149350" y="3582988"/>
              <a:ext cx="1588" cy="40957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/>
            <p:cNvSpPr/>
            <p:nvPr/>
          </p:nvSpPr>
          <p:spPr bwMode="auto">
            <a:xfrm>
              <a:off x="6443663" y="2230438"/>
              <a:ext cx="915987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회원가입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84213" y="3309938"/>
              <a:ext cx="935037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HOME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14" name="꺾인 연결선 13"/>
            <p:cNvCxnSpPr>
              <a:stCxn id="33" idx="3"/>
              <a:endCxn id="12" idx="1"/>
            </p:cNvCxnSpPr>
            <p:nvPr/>
          </p:nvCxnSpPr>
          <p:spPr>
            <a:xfrm flipV="1">
              <a:off x="6183313" y="2338388"/>
              <a:ext cx="260350" cy="1651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33" idx="3"/>
              <a:endCxn id="16" idx="1"/>
            </p:cNvCxnSpPr>
            <p:nvPr/>
          </p:nvCxnSpPr>
          <p:spPr>
            <a:xfrm>
              <a:off x="6183313" y="2503488"/>
              <a:ext cx="260350" cy="1206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15"/>
            <p:cNvSpPr/>
            <p:nvPr/>
          </p:nvSpPr>
          <p:spPr bwMode="auto">
            <a:xfrm>
              <a:off x="6443663" y="2516188"/>
              <a:ext cx="915987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900" dirty="0">
                  <a:latin typeface="+mn-ea"/>
                  <a:ea typeface="굴림" panose="020B0600000101010101" pitchFamily="50" charset="-127"/>
                </a:rPr>
                <a:t>ID/PW</a:t>
              </a: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찾기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 bwMode="auto">
            <a:xfrm>
              <a:off x="785813" y="3776663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제품소개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763713" y="3309938"/>
              <a:ext cx="936625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About US</a:t>
              </a:r>
              <a:endParaRPr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 bwMode="auto">
            <a:xfrm>
              <a:off x="1903413" y="3776663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상세 소개</a:t>
              </a:r>
            </a:p>
          </p:txBody>
        </p:sp>
        <p:cxnSp>
          <p:nvCxnSpPr>
            <p:cNvPr id="20" name="직선 연결선 19"/>
            <p:cNvCxnSpPr>
              <a:stCxn id="21" idx="2"/>
              <a:endCxn id="41" idx="0"/>
            </p:cNvCxnSpPr>
            <p:nvPr/>
          </p:nvCxnSpPr>
          <p:spPr>
            <a:xfrm>
              <a:off x="6718300" y="3584575"/>
              <a:ext cx="36513" cy="1525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6249988" y="3311525"/>
              <a:ext cx="936625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Contact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 bwMode="auto">
            <a:xfrm>
              <a:off x="6391275" y="3778250"/>
              <a:ext cx="725488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메일 문의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 bwMode="auto">
            <a:xfrm>
              <a:off x="6391275" y="4121150"/>
              <a:ext cx="725488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900" dirty="0">
                  <a:latin typeface="+mn-ea"/>
                  <a:ea typeface="굴림" panose="020B0600000101010101" pitchFamily="50" charset="-127"/>
                </a:rPr>
                <a:t>FAQ</a:t>
              </a:r>
              <a:endParaRPr lang="ko-KR" altLang="en-US" sz="900" dirty="0"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 bwMode="auto">
            <a:xfrm>
              <a:off x="6391275" y="4483100"/>
              <a:ext cx="725488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900" dirty="0">
                  <a:latin typeface="+mn-ea"/>
                  <a:ea typeface="굴림" panose="020B0600000101010101" pitchFamily="50" charset="-127"/>
                </a:rPr>
                <a:t>Q&amp;A</a:t>
              </a:r>
              <a:endParaRPr lang="ko-KR" altLang="en-US" sz="900" dirty="0"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25" name="직선 연결선 24"/>
            <p:cNvCxnSpPr>
              <a:stCxn id="26" idx="2"/>
              <a:endCxn id="46" idx="2"/>
            </p:cNvCxnSpPr>
            <p:nvPr/>
          </p:nvCxnSpPr>
          <p:spPr>
            <a:xfrm>
              <a:off x="3292475" y="3582988"/>
              <a:ext cx="28575" cy="143668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2824163" y="3309938"/>
              <a:ext cx="936625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ko-KR" sz="900" b="1" dirty="0" err="1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MyData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 bwMode="auto">
            <a:xfrm>
              <a:off x="2965450" y="3776663"/>
              <a:ext cx="725488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운동</a:t>
              </a:r>
            </a:p>
          </p:txBody>
        </p:sp>
        <p:cxnSp>
          <p:nvCxnSpPr>
            <p:cNvPr id="28" name="꺾인 연결선 27"/>
            <p:cNvCxnSpPr>
              <a:stCxn id="10" idx="2"/>
              <a:endCxn id="13" idx="0"/>
            </p:cNvCxnSpPr>
            <p:nvPr/>
          </p:nvCxnSpPr>
          <p:spPr>
            <a:xfrm rot="5400000">
              <a:off x="2309019" y="1232694"/>
              <a:ext cx="919163" cy="32353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0" idx="2"/>
              <a:endCxn id="26" idx="0"/>
            </p:cNvCxnSpPr>
            <p:nvPr/>
          </p:nvCxnSpPr>
          <p:spPr>
            <a:xfrm rot="5400000">
              <a:off x="3379787" y="2303463"/>
              <a:ext cx="919163" cy="10937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>
              <a:stCxn id="10" idx="2"/>
              <a:endCxn id="21" idx="0"/>
            </p:cNvCxnSpPr>
            <p:nvPr/>
          </p:nvCxnSpPr>
          <p:spPr>
            <a:xfrm rot="16200000" flipH="1">
              <a:off x="5091907" y="1685131"/>
              <a:ext cx="920750" cy="23320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 bwMode="auto">
            <a:xfrm>
              <a:off x="6892925" y="479742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900" dirty="0">
                  <a:latin typeface="+mn-ea"/>
                  <a:ea typeface="굴림" panose="020B0600000101010101" pitchFamily="50" charset="-127"/>
                </a:rPr>
                <a:t>1:1</a:t>
              </a: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문의</a:t>
              </a:r>
            </a:p>
          </p:txBody>
        </p:sp>
        <p:cxnSp>
          <p:nvCxnSpPr>
            <p:cNvPr id="32" name="꺾인 연결선 30"/>
            <p:cNvCxnSpPr>
              <a:stCxn id="24" idx="2"/>
              <a:endCxn id="31" idx="1"/>
            </p:cNvCxnSpPr>
            <p:nvPr/>
          </p:nvCxnSpPr>
          <p:spPr>
            <a:xfrm rot="16200000" flipH="1">
              <a:off x="6720681" y="4733132"/>
              <a:ext cx="206375" cy="138112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32"/>
            <p:cNvSpPr/>
            <p:nvPr/>
          </p:nvSpPr>
          <p:spPr>
            <a:xfrm>
              <a:off x="5003800" y="2366963"/>
              <a:ext cx="1179513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Login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34" name="꺾인 연결선 32"/>
            <p:cNvCxnSpPr>
              <a:stCxn id="10" idx="2"/>
              <a:endCxn id="33" idx="1"/>
            </p:cNvCxnSpPr>
            <p:nvPr/>
          </p:nvCxnSpPr>
          <p:spPr>
            <a:xfrm rot="16200000" flipH="1">
              <a:off x="4638675" y="2138363"/>
              <a:ext cx="112713" cy="617537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0" idx="2"/>
              <a:endCxn id="8" idx="0"/>
            </p:cNvCxnSpPr>
            <p:nvPr/>
          </p:nvCxnSpPr>
          <p:spPr>
            <a:xfrm rot="16200000" flipH="1">
              <a:off x="5711825" y="1065213"/>
              <a:ext cx="865188" cy="3516312"/>
            </a:xfrm>
            <a:prstGeom prst="bentConnector3">
              <a:avLst>
                <a:gd name="adj1" fmla="val 53522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37" idx="2"/>
              <a:endCxn id="40" idx="0"/>
            </p:cNvCxnSpPr>
            <p:nvPr/>
          </p:nvCxnSpPr>
          <p:spPr>
            <a:xfrm>
              <a:off x="7905750" y="3584575"/>
              <a:ext cx="0" cy="9017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7437438" y="3309938"/>
              <a:ext cx="936625" cy="274637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회원정보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7542213" y="378142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정보수정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 bwMode="auto">
            <a:xfrm>
              <a:off x="7542213" y="412432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비밀번호 수정</a:t>
              </a:r>
            </a:p>
          </p:txBody>
        </p:sp>
        <p:sp>
          <p:nvSpPr>
            <p:cNvPr id="40" name="모서리가 둥근 직사각형 39"/>
            <p:cNvSpPr/>
            <p:nvPr/>
          </p:nvSpPr>
          <p:spPr bwMode="auto">
            <a:xfrm>
              <a:off x="7542213" y="448627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탈퇴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 bwMode="auto">
            <a:xfrm>
              <a:off x="6391275" y="5110163"/>
              <a:ext cx="725488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900" dirty="0">
                  <a:latin typeface="+mn-ea"/>
                  <a:ea typeface="굴림" panose="020B0600000101010101" pitchFamily="50" charset="-127"/>
                </a:rPr>
                <a:t>Q&amp;A</a:t>
              </a:r>
              <a:endParaRPr lang="ko-KR" altLang="en-US" sz="900" dirty="0"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4213" y="1582738"/>
              <a:ext cx="4318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1"/>
            <p:cNvSpPr txBox="1">
              <a:spLocks noChangeArrowheads="1"/>
            </p:cNvSpPr>
            <p:nvPr/>
          </p:nvSpPr>
          <p:spPr bwMode="auto">
            <a:xfrm>
              <a:off x="1074738" y="1557338"/>
              <a:ext cx="800100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800" dirty="0"/>
                <a:t>회원인증화면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2955925" y="409257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식단</a:t>
              </a:r>
            </a:p>
          </p:txBody>
        </p:sp>
        <p:sp>
          <p:nvSpPr>
            <p:cNvPr id="45" name="모서리가 둥근 직사각형 44"/>
            <p:cNvSpPr/>
            <p:nvPr/>
          </p:nvSpPr>
          <p:spPr bwMode="auto">
            <a:xfrm>
              <a:off x="2955925" y="443547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음주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2957513" y="480377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수면</a:t>
              </a:r>
            </a:p>
          </p:txBody>
        </p:sp>
        <p:cxnSp>
          <p:nvCxnSpPr>
            <p:cNvPr id="47" name="직선 연결선 46"/>
            <p:cNvCxnSpPr>
              <a:stCxn id="48" idx="2"/>
              <a:endCxn id="49" idx="2"/>
            </p:cNvCxnSpPr>
            <p:nvPr/>
          </p:nvCxnSpPr>
          <p:spPr>
            <a:xfrm flipH="1">
              <a:off x="4391025" y="3582988"/>
              <a:ext cx="1588" cy="40957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3924300" y="3309938"/>
              <a:ext cx="935038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Notice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4027488" y="3776663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공지사항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 bwMode="auto">
            <a:xfrm>
              <a:off x="1898650" y="4065588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다운로드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84213" y="1847850"/>
              <a:ext cx="431800" cy="142875"/>
            </a:xfrm>
            <a:prstGeom prst="rect">
              <a:avLst/>
            </a:prstGeom>
            <a:solidFill>
              <a:srgbClr val="92D050"/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50"/>
            <p:cNvSpPr txBox="1">
              <a:spLocks noChangeArrowheads="1"/>
            </p:cNvSpPr>
            <p:nvPr/>
          </p:nvSpPr>
          <p:spPr bwMode="auto">
            <a:xfrm>
              <a:off x="1074738" y="1798638"/>
              <a:ext cx="6985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800" dirty="0"/>
                <a:t>관리자화면</a:t>
              </a: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5040313" y="3309938"/>
              <a:ext cx="936625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ko-KR" sz="900" b="1" dirty="0" err="1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UserInfo</a:t>
              </a:r>
              <a:endParaRPr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 bwMode="auto">
            <a:xfrm>
              <a:off x="5180013" y="3776663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통계</a:t>
              </a: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5175250" y="4065588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회원 정보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85" y="550724"/>
            <a:ext cx="2618515" cy="71754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+mj-ea"/>
              </a:rPr>
              <a:t>Web Architecture</a:t>
            </a:r>
            <a:br>
              <a:rPr lang="en-US" sz="2400" dirty="0" smtClean="0">
                <a:solidFill>
                  <a:schemeClr val="bg1"/>
                </a:solidFill>
                <a:latin typeface="+mj-ea"/>
              </a:rPr>
            </a:br>
            <a:r>
              <a:rPr lang="en-US" sz="2400" dirty="0" smtClean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  <a:latin typeface="+mj-ea"/>
              </a:rPr>
              <a:t>웹사이트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</a:rPr>
              <a:t>)</a:t>
            </a:r>
            <a:endParaRPr lang="en-US" sz="24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172" name="그룹 171"/>
          <p:cNvGrpSpPr/>
          <p:nvPr/>
        </p:nvGrpSpPr>
        <p:grpSpPr>
          <a:xfrm>
            <a:off x="3276600" y="2584159"/>
            <a:ext cx="8775700" cy="4165603"/>
            <a:chOff x="1060450" y="1517359"/>
            <a:chExt cx="8775700" cy="4165603"/>
          </a:xfrm>
        </p:grpSpPr>
        <p:grpSp>
          <p:nvGrpSpPr>
            <p:cNvPr id="59" name="그룹 58"/>
            <p:cNvGrpSpPr/>
            <p:nvPr/>
          </p:nvGrpSpPr>
          <p:grpSpPr>
            <a:xfrm>
              <a:off x="1647044" y="2627708"/>
              <a:ext cx="8030066" cy="2820591"/>
              <a:chOff x="647700" y="1773239"/>
              <a:chExt cx="8096044" cy="4568824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701675" y="5516564"/>
                <a:ext cx="5741988" cy="7207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61" name="그림 3"/>
              <p:cNvPicPr>
                <a:picLocks noChangeAspect="1"/>
              </p:cNvPicPr>
              <p:nvPr/>
            </p:nvPicPr>
            <p:blipFill>
              <a:blip r:embed="rId2" cstate="print"/>
              <a:srcRect b="18150"/>
              <a:stretch>
                <a:fillRect/>
              </a:stretch>
            </p:blipFill>
            <p:spPr bwMode="auto">
              <a:xfrm>
                <a:off x="684213" y="1773239"/>
                <a:ext cx="5749925" cy="331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128"/>
              <p:cNvSpPr>
                <a:spLocks noChangeArrowheads="1"/>
              </p:cNvSpPr>
              <p:nvPr/>
            </p:nvSpPr>
            <p:spPr bwMode="auto">
              <a:xfrm>
                <a:off x="684213" y="1789113"/>
                <a:ext cx="5759450" cy="4448175"/>
              </a:xfrm>
              <a:prstGeom prst="rect">
                <a:avLst/>
              </a:prstGeom>
              <a:noFill/>
              <a:ln w="25400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latinLnBrk="1" hangingPunct="1"/>
                <a:endParaRPr lang="ko-KR" altLang="en-US"/>
              </a:p>
            </p:txBody>
          </p:sp>
          <p:sp>
            <p:nvSpPr>
              <p:cNvPr id="63" name="Text Box 152"/>
              <p:cNvSpPr txBox="1">
                <a:spLocks noChangeArrowheads="1"/>
              </p:cNvSpPr>
              <p:nvPr/>
            </p:nvSpPr>
            <p:spPr bwMode="auto">
              <a:xfrm>
                <a:off x="6799055" y="1890960"/>
                <a:ext cx="1944689" cy="2687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0803" tIns="50402" rIns="100803" bIns="50402">
                <a:spAutoFit/>
              </a:bodyPr>
              <a:lstStyle/>
              <a:p>
                <a:pPr defTabSz="1008063" eaLnBrk="1" latinLnBrk="1" hangingPunct="1"/>
                <a:r>
                  <a:rPr lang="en-US" altLang="ko-KR" sz="800" b="1" dirty="0">
                    <a:solidFill>
                      <a:schemeClr val="folHlink"/>
                    </a:solidFill>
                    <a:latin typeface="돋움" pitchFamily="50" charset="-127"/>
                    <a:ea typeface="돋움" pitchFamily="50" charset="-127"/>
                  </a:rPr>
                  <a:t>A area_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 Header :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로고와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로그인 유저의 정보를 포함하고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,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화면 </a:t>
                </a:r>
                <a:r>
                  <a:rPr lang="ko-KR" altLang="en-US" sz="800" dirty="0" err="1">
                    <a:latin typeface="돋움" pitchFamily="50" charset="-127"/>
                    <a:ea typeface="돋움" pitchFamily="50" charset="-127"/>
                  </a:rPr>
                  <a:t>최상단에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 위치하여 각 </a:t>
                </a:r>
                <a:r>
                  <a:rPr lang="ko-KR" altLang="en-US" sz="800" dirty="0" err="1">
                    <a:latin typeface="돋움" pitchFamily="50" charset="-127"/>
                    <a:ea typeface="돋움" pitchFamily="50" charset="-127"/>
                  </a:rPr>
                  <a:t>페이지별로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 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navigate</a:t>
                </a:r>
                <a:r>
                  <a:rPr lang="ko-KR" altLang="en-US" sz="800" dirty="0" err="1">
                    <a:latin typeface="돋움" pitchFamily="50" charset="-127"/>
                    <a:ea typeface="돋움" pitchFamily="50" charset="-127"/>
                  </a:rPr>
                  <a:t>하게된다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.</a:t>
                </a:r>
              </a:p>
              <a:p>
                <a:pPr defTabSz="1008063" eaLnBrk="1" latinLnBrk="1" hangingPunct="1"/>
                <a:endParaRPr lang="en-US" altLang="ko-KR" sz="800" dirty="0">
                  <a:latin typeface="돋움" pitchFamily="50" charset="-127"/>
                  <a:ea typeface="돋움" pitchFamily="50" charset="-127"/>
                </a:endParaRPr>
              </a:p>
              <a:p>
                <a:pPr defTabSz="1008063" eaLnBrk="1" latinLnBrk="1" hangingPunct="1"/>
                <a:r>
                  <a:rPr lang="en-US" altLang="ko-KR" sz="800" b="1" dirty="0">
                    <a:solidFill>
                      <a:schemeClr val="folHlink"/>
                    </a:solidFill>
                    <a:latin typeface="돋움" pitchFamily="50" charset="-127"/>
                    <a:ea typeface="돋움" pitchFamily="50" charset="-127"/>
                  </a:rPr>
                  <a:t>B area_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브랜드 이미지를 강조하는 영역으로 플래시로 구성된다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.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메인이벤트가 동시에 노출이 되며 </a:t>
                </a:r>
                <a:r>
                  <a:rPr lang="ko-KR" altLang="en-US" sz="800" dirty="0" err="1">
                    <a:latin typeface="돋움" pitchFamily="50" charset="-127"/>
                    <a:ea typeface="돋움" pitchFamily="50" charset="-127"/>
                  </a:rPr>
                  <a:t>다이나믹한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 효과의 사용으로 방문유저들의 눈이 주목되도록 표현한다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.</a:t>
                </a:r>
              </a:p>
              <a:p>
                <a:pPr defTabSz="1008063" eaLnBrk="1" latinLnBrk="1" hangingPunct="1"/>
                <a:endParaRPr lang="en-US" altLang="ko-KR" sz="800" dirty="0">
                  <a:latin typeface="돋움" pitchFamily="50" charset="-127"/>
                  <a:ea typeface="돋움" pitchFamily="50" charset="-127"/>
                </a:endParaRPr>
              </a:p>
              <a:p>
                <a:pPr defTabSz="1008063" eaLnBrk="1" latinLnBrk="1" hangingPunct="1"/>
                <a:r>
                  <a:rPr lang="en-US" altLang="ko-KR" sz="800" b="1" dirty="0">
                    <a:solidFill>
                      <a:schemeClr val="folHlink"/>
                    </a:solidFill>
                    <a:latin typeface="돋움" pitchFamily="50" charset="-127"/>
                    <a:ea typeface="돋움" pitchFamily="50" charset="-127"/>
                  </a:rPr>
                  <a:t>C area_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 </a:t>
                </a:r>
                <a:r>
                  <a:rPr lang="en-US" altLang="ko-KR" sz="800" dirty="0" err="1">
                    <a:latin typeface="돋움" pitchFamily="50" charset="-127"/>
                    <a:ea typeface="돋움" pitchFamily="50" charset="-127"/>
                  </a:rPr>
                  <a:t>Calog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 App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에 대한 소개 영역으로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,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짧지만 </a:t>
                </a:r>
                <a:r>
                  <a:rPr lang="ko-KR" altLang="en-US" sz="800" dirty="0" err="1">
                    <a:latin typeface="돋움" pitchFamily="50" charset="-127"/>
                    <a:ea typeface="돋움" pitchFamily="50" charset="-127"/>
                  </a:rPr>
                  <a:t>임팩트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 있는 </a:t>
                </a:r>
                <a:r>
                  <a:rPr lang="ko-KR" altLang="en-US" sz="800" dirty="0" err="1">
                    <a:latin typeface="돋움" pitchFamily="50" charset="-127"/>
                    <a:ea typeface="돋움" pitchFamily="50" charset="-127"/>
                  </a:rPr>
                  <a:t>앱의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 소개를 넣는다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.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하단부의 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[</a:t>
                </a:r>
                <a:r>
                  <a:rPr lang="en-US" altLang="ko-KR" sz="800" dirty="0" err="1">
                    <a:latin typeface="돋움" pitchFamily="50" charset="-127"/>
                    <a:ea typeface="돋움" pitchFamily="50" charset="-127"/>
                  </a:rPr>
                  <a:t>DownLoad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]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버튼을 클릭하면 플레이스토어 다운로드 페이지로 이동</a:t>
                </a:r>
                <a:endParaRPr lang="en-US" altLang="ko-KR" sz="800" dirty="0">
                  <a:latin typeface="돋움" pitchFamily="50" charset="-127"/>
                  <a:ea typeface="돋움" pitchFamily="50" charset="-127"/>
                </a:endParaRPr>
              </a:p>
              <a:p>
                <a:pPr defTabSz="1008063" eaLnBrk="1" latinLnBrk="1" hangingPunct="1"/>
                <a:endParaRPr lang="en-US" altLang="ko-KR" sz="800" dirty="0">
                  <a:latin typeface="돋움" pitchFamily="50" charset="-127"/>
                  <a:ea typeface="돋움" pitchFamily="50" charset="-127"/>
                </a:endParaRPr>
              </a:p>
              <a:p>
                <a:pPr defTabSz="1008063" eaLnBrk="1" latinLnBrk="1" hangingPunct="1"/>
                <a:r>
                  <a:rPr lang="en-US" altLang="ko-KR" sz="800" b="1" dirty="0">
                    <a:solidFill>
                      <a:schemeClr val="folHlink"/>
                    </a:solidFill>
                    <a:latin typeface="돋움" pitchFamily="50" charset="-127"/>
                    <a:ea typeface="돋움" pitchFamily="50" charset="-127"/>
                  </a:rPr>
                  <a:t>E area_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 Footer :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회사소개 및 위치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/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약도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/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관리자메일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 </a:t>
                </a:r>
                <a:r>
                  <a:rPr lang="ko-KR" altLang="en-US" sz="800" dirty="0">
                    <a:latin typeface="돋움" pitchFamily="50" charset="-127"/>
                    <a:ea typeface="돋움" pitchFamily="50" charset="-127"/>
                  </a:rPr>
                  <a:t>등으로 구성된다</a:t>
                </a:r>
                <a:r>
                  <a:rPr lang="en-US" altLang="ko-KR" sz="800" dirty="0">
                    <a:latin typeface="돋움" pitchFamily="50" charset="-127"/>
                    <a:ea typeface="돋움" pitchFamily="50" charset="-127"/>
                  </a:rPr>
                  <a:t>.</a:t>
                </a:r>
              </a:p>
              <a:p>
                <a:pPr defTabSz="1008063" eaLnBrk="1" latinLnBrk="1" hangingPunct="1"/>
                <a:endParaRPr lang="ko-KR" altLang="en-US" sz="800" dirty="0">
                  <a:latin typeface="돋움" pitchFamily="50" charset="-127"/>
                  <a:ea typeface="돋움" pitchFamily="50" charset="-127"/>
                </a:endParaRPr>
              </a:p>
              <a:p>
                <a:pPr defTabSz="1008063" eaLnBrk="1" latinLnBrk="1" hangingPunct="1"/>
                <a:endParaRPr lang="en-US" altLang="ko-KR" sz="800" dirty="0"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701675" y="2276475"/>
                <a:ext cx="5670550" cy="207963"/>
              </a:xfrm>
              <a:prstGeom prst="rect">
                <a:avLst/>
              </a:prstGeom>
              <a:solidFill>
                <a:srgbClr val="4C98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900" dirty="0"/>
                  <a:t>Home	</a:t>
                </a:r>
                <a:r>
                  <a:rPr lang="en-US" altLang="ko-KR" sz="900" dirty="0" err="1"/>
                  <a:t>Aboutus</a:t>
                </a:r>
                <a:r>
                  <a:rPr lang="en-US" altLang="ko-KR" sz="900" dirty="0"/>
                  <a:t>	</a:t>
                </a:r>
                <a:r>
                  <a:rPr lang="en-US" altLang="ko-KR" sz="900" dirty="0" err="1"/>
                  <a:t>Mydata</a:t>
                </a:r>
                <a:r>
                  <a:rPr lang="en-US" altLang="ko-KR" sz="900" dirty="0"/>
                  <a:t>	Notice	Contact	</a:t>
                </a:r>
                <a:endParaRPr lang="ko-KR" altLang="en-US" sz="9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3151188" y="5621338"/>
                <a:ext cx="1312862" cy="720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r>
                  <a:rPr lang="en-US" altLang="ko-KR" sz="700" b="1" dirty="0">
                    <a:solidFill>
                      <a:schemeClr val="tx1"/>
                    </a:solidFill>
                  </a:rPr>
                  <a:t>Product Use Report here Maybe </a:t>
                </a:r>
              </a:p>
              <a:p>
                <a:pPr>
                  <a:defRPr/>
                </a:pPr>
                <a:r>
                  <a:rPr lang="en-US" altLang="ko-KR" sz="600" dirty="0">
                    <a:solidFill>
                      <a:schemeClr val="tx1"/>
                    </a:solidFill>
                  </a:rPr>
                  <a:t>“Thank you for your efforts, it changed my..</a:t>
                </a:r>
              </a:p>
              <a:p>
                <a:pPr>
                  <a:defRPr/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547813" y="5588000"/>
                <a:ext cx="1368425" cy="720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Calog!</a:t>
                </a:r>
              </a:p>
              <a:p>
                <a:pPr>
                  <a:defRPr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Your best Management Partner!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128"/>
              <p:cNvSpPr>
                <a:spLocks noChangeArrowheads="1"/>
              </p:cNvSpPr>
              <p:nvPr/>
            </p:nvSpPr>
            <p:spPr bwMode="auto">
              <a:xfrm>
                <a:off x="684213" y="4005263"/>
                <a:ext cx="5759450" cy="1511300"/>
              </a:xfrm>
              <a:prstGeom prst="rect">
                <a:avLst/>
              </a:prstGeom>
              <a:noFill/>
              <a:ln w="25400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latinLnBrk="1" hangingPunct="1"/>
                <a:endParaRPr lang="ko-KR" altLang="en-US"/>
              </a:p>
            </p:txBody>
          </p:sp>
          <p:sp>
            <p:nvSpPr>
              <p:cNvPr id="68" name="Rectangle 132"/>
              <p:cNvSpPr>
                <a:spLocks noChangeArrowheads="1"/>
              </p:cNvSpPr>
              <p:nvPr/>
            </p:nvSpPr>
            <p:spPr bwMode="auto">
              <a:xfrm>
                <a:off x="684213" y="1789113"/>
                <a:ext cx="5749925" cy="703262"/>
              </a:xfrm>
              <a:prstGeom prst="rect">
                <a:avLst/>
              </a:prstGeom>
              <a:noFill/>
              <a:ln w="25400" cap="rnd">
                <a:solidFill>
                  <a:schemeClr val="tx2"/>
                </a:solidFill>
                <a:prstDash val="sysDot"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latinLnBrk="1" hangingPunct="1"/>
                <a:endParaRPr lang="ko-KR" altLang="en-US"/>
              </a:p>
            </p:txBody>
          </p:sp>
          <p:grpSp>
            <p:nvGrpSpPr>
              <p:cNvPr id="69" name="그룹 49"/>
              <p:cNvGrpSpPr>
                <a:grpSpLocks/>
              </p:cNvGrpSpPr>
              <p:nvPr/>
            </p:nvGrpSpPr>
            <p:grpSpPr bwMode="auto">
              <a:xfrm>
                <a:off x="647700" y="1774833"/>
                <a:ext cx="215900" cy="223839"/>
                <a:chOff x="405061" y="1727002"/>
                <a:chExt cx="215900" cy="223837"/>
              </a:xfrm>
            </p:grpSpPr>
            <p:sp>
              <p:nvSpPr>
                <p:cNvPr id="83" name="타원 82"/>
                <p:cNvSpPr/>
                <p:nvPr/>
              </p:nvSpPr>
              <p:spPr>
                <a:xfrm>
                  <a:off x="466974" y="1773040"/>
                  <a:ext cx="144462" cy="144461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84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405061" y="1727002"/>
                  <a:ext cx="215900" cy="2238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00803" tIns="50402" rIns="100803" bIns="50402">
                  <a:spAutoFit/>
                </a:bodyPr>
                <a:lstStyle/>
                <a:p>
                  <a:pPr defTabSz="1008063" eaLnBrk="1" latinLnBrk="1" hangingPunct="1"/>
                  <a:r>
                    <a:rPr lang="en-US" altLang="ko-KR" sz="800" b="1">
                      <a:latin typeface="돋움" pitchFamily="50" charset="-127"/>
                      <a:ea typeface="돋움" pitchFamily="50" charset="-127"/>
                    </a:rPr>
                    <a:t>A</a:t>
                  </a:r>
                </a:p>
              </p:txBody>
            </p:sp>
          </p:grpSp>
          <p:grpSp>
            <p:nvGrpSpPr>
              <p:cNvPr id="70" name="그룹 50"/>
              <p:cNvGrpSpPr>
                <a:grpSpLocks/>
              </p:cNvGrpSpPr>
              <p:nvPr/>
            </p:nvGrpSpPr>
            <p:grpSpPr bwMode="auto">
              <a:xfrm>
                <a:off x="647700" y="2479684"/>
                <a:ext cx="215901" cy="223839"/>
                <a:chOff x="405061" y="1727003"/>
                <a:chExt cx="215901" cy="223837"/>
              </a:xfrm>
            </p:grpSpPr>
            <p:sp>
              <p:nvSpPr>
                <p:cNvPr id="81" name="타원 80"/>
                <p:cNvSpPr/>
                <p:nvPr/>
              </p:nvSpPr>
              <p:spPr>
                <a:xfrm>
                  <a:off x="466974" y="1773040"/>
                  <a:ext cx="144462" cy="144461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82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405061" y="1727003"/>
                  <a:ext cx="215901" cy="2238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00803" tIns="50402" rIns="100803" bIns="50402">
                  <a:spAutoFit/>
                </a:bodyPr>
                <a:lstStyle/>
                <a:p>
                  <a:pPr defTabSz="1008063" eaLnBrk="1" latinLnBrk="1" hangingPunct="1"/>
                  <a:r>
                    <a:rPr lang="en-US" altLang="ko-KR" sz="800" b="1">
                      <a:latin typeface="돋움" pitchFamily="50" charset="-127"/>
                      <a:ea typeface="돋움" pitchFamily="50" charset="-127"/>
                    </a:rPr>
                    <a:t>B</a:t>
                  </a:r>
                </a:p>
              </p:txBody>
            </p:sp>
          </p:grpSp>
          <p:grpSp>
            <p:nvGrpSpPr>
              <p:cNvPr id="71" name="그룹 53"/>
              <p:cNvGrpSpPr>
                <a:grpSpLocks/>
              </p:cNvGrpSpPr>
              <p:nvPr/>
            </p:nvGrpSpPr>
            <p:grpSpPr bwMode="auto">
              <a:xfrm>
                <a:off x="647700" y="4005263"/>
                <a:ext cx="215900" cy="223837"/>
                <a:chOff x="405061" y="1727002"/>
                <a:chExt cx="215900" cy="223837"/>
              </a:xfrm>
            </p:grpSpPr>
            <p:sp>
              <p:nvSpPr>
                <p:cNvPr id="79" name="타원 78"/>
                <p:cNvSpPr/>
                <p:nvPr/>
              </p:nvSpPr>
              <p:spPr>
                <a:xfrm>
                  <a:off x="466974" y="1773039"/>
                  <a:ext cx="144462" cy="14446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80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405061" y="1727002"/>
                  <a:ext cx="215900" cy="2238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00803" tIns="50402" rIns="100803" bIns="50402">
                  <a:spAutoFit/>
                </a:bodyPr>
                <a:lstStyle/>
                <a:p>
                  <a:pPr defTabSz="1008063" eaLnBrk="1" latinLnBrk="1" hangingPunct="1"/>
                  <a:r>
                    <a:rPr lang="en-US" altLang="ko-KR" sz="800" b="1">
                      <a:latin typeface="돋움" pitchFamily="50" charset="-127"/>
                      <a:ea typeface="돋움" pitchFamily="50" charset="-127"/>
                    </a:rPr>
                    <a:t>c</a:t>
                  </a:r>
                </a:p>
              </p:txBody>
            </p:sp>
          </p:grpSp>
          <p:grpSp>
            <p:nvGrpSpPr>
              <p:cNvPr id="72" name="그룹 56"/>
              <p:cNvGrpSpPr>
                <a:grpSpLocks/>
              </p:cNvGrpSpPr>
              <p:nvPr/>
            </p:nvGrpSpPr>
            <p:grpSpPr bwMode="auto">
              <a:xfrm>
                <a:off x="681038" y="5589588"/>
                <a:ext cx="215900" cy="223837"/>
                <a:chOff x="405061" y="1727002"/>
                <a:chExt cx="215900" cy="223837"/>
              </a:xfrm>
            </p:grpSpPr>
            <p:sp>
              <p:nvSpPr>
                <p:cNvPr id="77" name="타원 76"/>
                <p:cNvSpPr/>
                <p:nvPr/>
              </p:nvSpPr>
              <p:spPr>
                <a:xfrm>
                  <a:off x="466973" y="1773039"/>
                  <a:ext cx="144463" cy="14446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78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405061" y="1727002"/>
                  <a:ext cx="215900" cy="2238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00803" tIns="50402" rIns="100803" bIns="50402">
                  <a:spAutoFit/>
                </a:bodyPr>
                <a:lstStyle/>
                <a:p>
                  <a:pPr defTabSz="1008063" eaLnBrk="1" latinLnBrk="1" hangingPunct="1"/>
                  <a:r>
                    <a:rPr lang="en-US" altLang="ko-KR" sz="800" b="1">
                      <a:latin typeface="돋움" pitchFamily="50" charset="-127"/>
                      <a:ea typeface="돋움" pitchFamily="50" charset="-127"/>
                    </a:rPr>
                    <a:t>D</a:t>
                  </a:r>
                </a:p>
              </p:txBody>
            </p:sp>
          </p:grpSp>
          <p:pic>
            <p:nvPicPr>
              <p:cNvPr id="73" name="그림 89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62488" y="4051300"/>
                <a:ext cx="1544637" cy="1273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4" name="직사각형 73"/>
              <p:cNvSpPr/>
              <p:nvPr/>
            </p:nvSpPr>
            <p:spPr>
              <a:xfrm>
                <a:off x="1042988" y="4292600"/>
                <a:ext cx="3241675" cy="504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287463" y="4084638"/>
                <a:ext cx="2951162" cy="10001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700" b="1" dirty="0">
                    <a:solidFill>
                      <a:schemeClr val="tx1"/>
                    </a:solidFill>
                  </a:rPr>
                  <a:t>Calog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 is a smartphone application developed by team 7Hours(Every developers who has 'H' in their names from KOSMO IT institution in Korea.)</a:t>
                </a:r>
              </a:p>
              <a:p>
                <a:pPr>
                  <a:defRPr/>
                </a:pPr>
                <a:r>
                  <a:rPr lang="en-US" altLang="ko-KR" sz="700" dirty="0">
                    <a:solidFill>
                      <a:schemeClr val="tx1"/>
                    </a:solidFill>
                  </a:rPr>
                  <a:t>The name Calog is compounded </a:t>
                </a:r>
                <a:r>
                  <a:rPr lang="en-US" altLang="ko-KR" sz="700" dirty="0" err="1">
                    <a:solidFill>
                      <a:schemeClr val="tx1"/>
                    </a:solidFill>
                  </a:rPr>
                  <a:t>word;Calorie+Log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which it means that it calculates the calories the user intakes and consumes a day, records it and shows to the user for help manage daily live for better health and life.</a:t>
                </a:r>
              </a:p>
              <a:p>
                <a:pPr>
                  <a:defRPr/>
                </a:pPr>
                <a:r>
                  <a:rPr lang="en-US" altLang="ko-KR" sz="700" dirty="0">
                    <a:solidFill>
                      <a:schemeClr val="tx1"/>
                    </a:solidFill>
                  </a:rPr>
                  <a:t>For more detail, please click below 'see more' button or contact menu on the upper menu.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>
                <a:off x="1287463" y="5157788"/>
                <a:ext cx="2951162" cy="287337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rgbClr val="FFFF00"/>
                    </a:solidFill>
                  </a:rPr>
                  <a:t>DownLoad now</a:t>
                </a:r>
                <a:endParaRPr lang="ko-KR" altLang="en-US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1060450" y="1517359"/>
              <a:ext cx="8775700" cy="4165603"/>
              <a:chOff x="276225" y="194590"/>
              <a:chExt cx="8832850" cy="6590385"/>
            </a:xfrm>
          </p:grpSpPr>
          <p:sp>
            <p:nvSpPr>
              <p:cNvPr id="85" name="Text Box 30"/>
              <p:cNvSpPr txBox="1">
                <a:spLocks noChangeArrowheads="1"/>
              </p:cNvSpPr>
              <p:nvPr/>
            </p:nvSpPr>
            <p:spPr bwMode="auto">
              <a:xfrm>
                <a:off x="4327525" y="1019981"/>
                <a:ext cx="557213" cy="214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8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3 Depth</a:t>
                </a:r>
              </a:p>
            </p:txBody>
          </p:sp>
          <p:sp>
            <p:nvSpPr>
              <p:cNvPr id="86" name="Text Box 7"/>
              <p:cNvSpPr txBox="1">
                <a:spLocks noChangeArrowheads="1"/>
              </p:cNvSpPr>
              <p:nvPr/>
            </p:nvSpPr>
            <p:spPr bwMode="auto">
              <a:xfrm>
                <a:off x="276225" y="430213"/>
                <a:ext cx="1655763" cy="198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700" dirty="0" smtClean="0">
                    <a:latin typeface="Trebuchet MS" panose="020B0603020202020204" pitchFamily="34" charset="0"/>
                    <a:ea typeface="돋움" panose="020B0600000101010101" pitchFamily="50" charset="-127"/>
                  </a:rPr>
                  <a:t>P R O J E C T   N A M E _</a:t>
                </a:r>
              </a:p>
            </p:txBody>
          </p:sp>
          <p:sp>
            <p:nvSpPr>
              <p:cNvPr id="87" name="Text Box 9"/>
              <p:cNvSpPr txBox="1">
                <a:spLocks noChangeArrowheads="1"/>
              </p:cNvSpPr>
              <p:nvPr/>
            </p:nvSpPr>
            <p:spPr bwMode="auto">
              <a:xfrm>
                <a:off x="3678238" y="488950"/>
                <a:ext cx="488950" cy="214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8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작성자</a:t>
                </a:r>
              </a:p>
            </p:txBody>
          </p:sp>
          <p:sp>
            <p:nvSpPr>
              <p:cNvPr id="88" name="Rectangle 10"/>
              <p:cNvSpPr>
                <a:spLocks noChangeArrowheads="1"/>
              </p:cNvSpPr>
              <p:nvPr/>
            </p:nvSpPr>
            <p:spPr bwMode="auto">
              <a:xfrm>
                <a:off x="280988" y="446088"/>
                <a:ext cx="8736012" cy="607853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endParaRPr lang="ko-KR" altLang="en-US" smtClean="0"/>
              </a:p>
            </p:txBody>
          </p:sp>
          <p:sp>
            <p:nvSpPr>
              <p:cNvPr id="89" name="Line 11"/>
              <p:cNvSpPr>
                <a:spLocks noChangeShapeType="1"/>
              </p:cNvSpPr>
              <p:nvPr/>
            </p:nvSpPr>
            <p:spPr bwMode="auto">
              <a:xfrm>
                <a:off x="3619500" y="733425"/>
                <a:ext cx="5397500" cy="158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Line 12"/>
              <p:cNvSpPr>
                <a:spLocks noChangeShapeType="1"/>
              </p:cNvSpPr>
              <p:nvPr/>
            </p:nvSpPr>
            <p:spPr bwMode="auto">
              <a:xfrm>
                <a:off x="280988" y="1020763"/>
                <a:ext cx="8736012" cy="15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Line 13"/>
              <p:cNvSpPr>
                <a:spLocks noChangeShapeType="1"/>
              </p:cNvSpPr>
              <p:nvPr/>
            </p:nvSpPr>
            <p:spPr bwMode="auto">
              <a:xfrm>
                <a:off x="3614738" y="444500"/>
                <a:ext cx="1587" cy="57467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" name="Text Box 14"/>
              <p:cNvSpPr txBox="1">
                <a:spLocks noChangeArrowheads="1"/>
              </p:cNvSpPr>
              <p:nvPr/>
            </p:nvSpPr>
            <p:spPr bwMode="auto">
              <a:xfrm>
                <a:off x="7094520" y="1593505"/>
                <a:ext cx="1614504" cy="3408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DDDDDD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800" dirty="0" smtClean="0">
                    <a:latin typeface="Trebuchet MS" panose="020B0603020202020204" pitchFamily="34" charset="0"/>
                  </a:rPr>
                  <a:t>P A G E  D E S C R I P T I O N</a:t>
                </a:r>
              </a:p>
            </p:txBody>
          </p:sp>
          <p:sp>
            <p:nvSpPr>
              <p:cNvPr id="93" name="Text Box 15"/>
              <p:cNvSpPr txBox="1">
                <a:spLocks noChangeArrowheads="1"/>
              </p:cNvSpPr>
              <p:nvPr/>
            </p:nvSpPr>
            <p:spPr bwMode="auto">
              <a:xfrm>
                <a:off x="7331075" y="194590"/>
                <a:ext cx="1778000" cy="214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800" dirty="0" smtClean="0">
                    <a:solidFill>
                      <a:srgbClr val="969696"/>
                    </a:solidFill>
                    <a:latin typeface="Trebuchet MS" panose="020B0603020202020204" pitchFamily="34" charset="0"/>
                  </a:rPr>
                  <a:t>V I T A M I N D  S t o r y   B o a r d  </a:t>
                </a:r>
              </a:p>
            </p:txBody>
          </p:sp>
          <p:sp>
            <p:nvSpPr>
              <p:cNvPr id="94" name="Line 17"/>
              <p:cNvSpPr>
                <a:spLocks noChangeShapeType="1"/>
              </p:cNvSpPr>
              <p:nvPr/>
            </p:nvSpPr>
            <p:spPr bwMode="auto">
              <a:xfrm>
                <a:off x="280988" y="1268413"/>
                <a:ext cx="8736012" cy="15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5" name="Line 18"/>
              <p:cNvSpPr>
                <a:spLocks noChangeShapeType="1"/>
              </p:cNvSpPr>
              <p:nvPr/>
            </p:nvSpPr>
            <p:spPr bwMode="auto">
              <a:xfrm>
                <a:off x="4264025" y="444500"/>
                <a:ext cx="0" cy="10493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" name="Line 19"/>
              <p:cNvSpPr>
                <a:spLocks noChangeShapeType="1"/>
              </p:cNvSpPr>
              <p:nvPr/>
            </p:nvSpPr>
            <p:spPr bwMode="auto">
              <a:xfrm>
                <a:off x="5848350" y="444500"/>
                <a:ext cx="3175" cy="5794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7" name="Line 20"/>
              <p:cNvSpPr>
                <a:spLocks noChangeShapeType="1"/>
              </p:cNvSpPr>
              <p:nvPr/>
            </p:nvSpPr>
            <p:spPr bwMode="auto">
              <a:xfrm>
                <a:off x="6553200" y="444500"/>
                <a:ext cx="3175" cy="8080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" name="Text Box 21"/>
              <p:cNvSpPr txBox="1">
                <a:spLocks noChangeArrowheads="1"/>
              </p:cNvSpPr>
              <p:nvPr/>
            </p:nvSpPr>
            <p:spPr bwMode="auto">
              <a:xfrm>
                <a:off x="3678238" y="763588"/>
                <a:ext cx="488950" cy="214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80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승인자</a:t>
                </a:r>
              </a:p>
            </p:txBody>
          </p:sp>
          <p:sp>
            <p:nvSpPr>
              <p:cNvPr id="99" name="Text Box 22"/>
              <p:cNvSpPr txBox="1">
                <a:spLocks noChangeArrowheads="1"/>
              </p:cNvSpPr>
              <p:nvPr/>
            </p:nvSpPr>
            <p:spPr bwMode="auto">
              <a:xfrm>
                <a:off x="5940425" y="479425"/>
                <a:ext cx="488950" cy="214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8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작성일</a:t>
                </a:r>
              </a:p>
            </p:txBody>
          </p:sp>
          <p:sp>
            <p:nvSpPr>
              <p:cNvPr id="100" name="Text Box 23"/>
              <p:cNvSpPr txBox="1">
                <a:spLocks noChangeArrowheads="1"/>
              </p:cNvSpPr>
              <p:nvPr/>
            </p:nvSpPr>
            <p:spPr bwMode="auto">
              <a:xfrm>
                <a:off x="5940425" y="763588"/>
                <a:ext cx="488950" cy="214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80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승인일</a:t>
                </a:r>
              </a:p>
            </p:txBody>
          </p:sp>
          <p:sp>
            <p:nvSpPr>
              <p:cNvPr id="101" name="Line 24"/>
              <p:cNvSpPr>
                <a:spLocks noChangeShapeType="1"/>
              </p:cNvSpPr>
              <p:nvPr/>
            </p:nvSpPr>
            <p:spPr bwMode="auto">
              <a:xfrm>
                <a:off x="900113" y="1020763"/>
                <a:ext cx="0" cy="247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2" name="Line 29"/>
              <p:cNvSpPr>
                <a:spLocks noChangeShapeType="1"/>
              </p:cNvSpPr>
              <p:nvPr/>
            </p:nvSpPr>
            <p:spPr bwMode="auto">
              <a:xfrm>
                <a:off x="5002213" y="1020763"/>
                <a:ext cx="0" cy="247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3" name="Line 39"/>
              <p:cNvSpPr>
                <a:spLocks noChangeShapeType="1"/>
              </p:cNvSpPr>
              <p:nvPr/>
            </p:nvSpPr>
            <p:spPr bwMode="auto">
              <a:xfrm>
                <a:off x="8367713" y="444500"/>
                <a:ext cx="1587" cy="5715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" name="Text Box 40"/>
              <p:cNvSpPr txBox="1">
                <a:spLocks noChangeArrowheads="1"/>
              </p:cNvSpPr>
              <p:nvPr/>
            </p:nvSpPr>
            <p:spPr bwMode="auto">
              <a:xfrm>
                <a:off x="8472488" y="479425"/>
                <a:ext cx="420687" cy="214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80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확 인</a:t>
                </a:r>
              </a:p>
            </p:txBody>
          </p:sp>
          <p:sp>
            <p:nvSpPr>
              <p:cNvPr id="105" name="Line 43"/>
              <p:cNvSpPr>
                <a:spLocks noChangeShapeType="1"/>
              </p:cNvSpPr>
              <p:nvPr/>
            </p:nvSpPr>
            <p:spPr bwMode="auto">
              <a:xfrm>
                <a:off x="6926263" y="1524000"/>
                <a:ext cx="1587" cy="5073650"/>
              </a:xfrm>
              <a:prstGeom prst="line">
                <a:avLst/>
              </a:prstGeom>
              <a:noFill/>
              <a:ln w="3175">
                <a:solidFill>
                  <a:srgbClr val="C0C0C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6" name="Line 44"/>
              <p:cNvSpPr>
                <a:spLocks noChangeShapeType="1"/>
              </p:cNvSpPr>
              <p:nvPr/>
            </p:nvSpPr>
            <p:spPr bwMode="auto">
              <a:xfrm>
                <a:off x="6948488" y="1773238"/>
                <a:ext cx="2087562" cy="0"/>
              </a:xfrm>
              <a:prstGeom prst="line">
                <a:avLst/>
              </a:prstGeom>
              <a:noFill/>
              <a:ln w="3175">
                <a:solidFill>
                  <a:srgbClr val="C0C0C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7" name="Rectangle 45"/>
              <p:cNvSpPr>
                <a:spLocks noChangeArrowheads="1"/>
              </p:cNvSpPr>
              <p:nvPr/>
            </p:nvSpPr>
            <p:spPr bwMode="auto">
              <a:xfrm>
                <a:off x="1116013" y="6586538"/>
                <a:ext cx="7920037" cy="198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6350">
                    <a:solidFill>
                      <a:schemeClr val="bg2"/>
                    </a:solidFill>
                    <a:miter lim="800000"/>
                    <a:headEnd/>
                    <a:tailEnd type="none" w="med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700" smtClean="0">
                    <a:latin typeface="Trebuchet MS" panose="020B0603020202020204" pitchFamily="34" charset="0"/>
                  </a:rPr>
                  <a:t>O u r   v I t a   s u d I o ‘ s   s u c c e s s   I s   d e t e r m I n e d    b y    o u r   v I s I o n   w h I c h   I s   o n - l I n e    w I t h    e a c h    n e w   p r o j e c t .  (T) 02. 541. 7486</a:t>
                </a:r>
              </a:p>
            </p:txBody>
          </p:sp>
          <p:pic>
            <p:nvPicPr>
              <p:cNvPr id="108" name="Picture 46" descr="logo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07975" y="6621463"/>
                <a:ext cx="792163" cy="161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9" name="Text Box 8"/>
              <p:cNvSpPr txBox="1">
                <a:spLocks noChangeArrowheads="1"/>
              </p:cNvSpPr>
              <p:nvPr/>
            </p:nvSpPr>
            <p:spPr bwMode="auto">
              <a:xfrm>
                <a:off x="311150" y="1026330"/>
                <a:ext cx="557213" cy="214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8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1 Depth</a:t>
                </a:r>
              </a:p>
            </p:txBody>
          </p:sp>
          <p:sp>
            <p:nvSpPr>
              <p:cNvPr id="110" name="Line 17"/>
              <p:cNvSpPr>
                <a:spLocks noChangeShapeType="1"/>
              </p:cNvSpPr>
              <p:nvPr/>
            </p:nvSpPr>
            <p:spPr bwMode="auto">
              <a:xfrm>
                <a:off x="280988" y="1493838"/>
                <a:ext cx="8736012" cy="1587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Line 24"/>
              <p:cNvSpPr>
                <a:spLocks noChangeShapeType="1"/>
              </p:cNvSpPr>
              <p:nvPr/>
            </p:nvSpPr>
            <p:spPr bwMode="auto">
              <a:xfrm>
                <a:off x="900113" y="1020763"/>
                <a:ext cx="3175" cy="463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" name="Line 25"/>
              <p:cNvSpPr>
                <a:spLocks noChangeShapeType="1"/>
              </p:cNvSpPr>
              <p:nvPr/>
            </p:nvSpPr>
            <p:spPr bwMode="auto">
              <a:xfrm>
                <a:off x="2055813" y="1020763"/>
                <a:ext cx="1587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" name="Line 26"/>
              <p:cNvSpPr>
                <a:spLocks noChangeShapeType="1"/>
              </p:cNvSpPr>
              <p:nvPr/>
            </p:nvSpPr>
            <p:spPr bwMode="auto">
              <a:xfrm>
                <a:off x="2624138" y="1020763"/>
                <a:ext cx="1587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" name="Text Box 27"/>
              <p:cNvSpPr txBox="1">
                <a:spLocks noChangeArrowheads="1"/>
              </p:cNvSpPr>
              <p:nvPr/>
            </p:nvSpPr>
            <p:spPr bwMode="auto">
              <a:xfrm>
                <a:off x="2073275" y="1035050"/>
                <a:ext cx="557213" cy="214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8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2 Depth</a:t>
                </a:r>
              </a:p>
            </p:txBody>
          </p:sp>
          <p:sp>
            <p:nvSpPr>
              <p:cNvPr id="115" name="Line 29"/>
              <p:cNvSpPr>
                <a:spLocks noChangeShapeType="1"/>
              </p:cNvSpPr>
              <p:nvPr/>
            </p:nvSpPr>
            <p:spPr bwMode="auto">
              <a:xfrm>
                <a:off x="5002213" y="1020763"/>
                <a:ext cx="3175" cy="4746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" name="Line 32"/>
              <p:cNvSpPr>
                <a:spLocks noChangeShapeType="1"/>
              </p:cNvSpPr>
              <p:nvPr/>
            </p:nvSpPr>
            <p:spPr bwMode="auto">
              <a:xfrm>
                <a:off x="7165975" y="1020763"/>
                <a:ext cx="1588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Text Box 33"/>
              <p:cNvSpPr txBox="1">
                <a:spLocks noChangeArrowheads="1"/>
              </p:cNvSpPr>
              <p:nvPr/>
            </p:nvSpPr>
            <p:spPr bwMode="auto">
              <a:xfrm>
                <a:off x="6615113" y="1035050"/>
                <a:ext cx="557212" cy="214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ko-KR" sz="80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4 Depth</a:t>
                </a:r>
              </a:p>
            </p:txBody>
          </p:sp>
          <p:sp>
            <p:nvSpPr>
              <p:cNvPr id="118" name="Text Box 34"/>
              <p:cNvSpPr txBox="1">
                <a:spLocks noChangeArrowheads="1"/>
              </p:cNvSpPr>
              <p:nvPr/>
            </p:nvSpPr>
            <p:spPr bwMode="auto">
              <a:xfrm>
                <a:off x="323850" y="1258105"/>
                <a:ext cx="555625" cy="214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8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화 면 명</a:t>
                </a:r>
              </a:p>
            </p:txBody>
          </p:sp>
          <p:sp>
            <p:nvSpPr>
              <p:cNvPr id="119" name="Text Box 36"/>
              <p:cNvSpPr txBox="1">
                <a:spLocks noChangeArrowheads="1"/>
              </p:cNvSpPr>
              <p:nvPr/>
            </p:nvSpPr>
            <p:spPr bwMode="auto">
              <a:xfrm>
                <a:off x="4327525" y="1258105"/>
                <a:ext cx="560388" cy="2159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r>
                  <a:rPr lang="ko-KR" altLang="en-US" sz="8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파 일 명</a:t>
                </a:r>
              </a:p>
            </p:txBody>
          </p:sp>
        </p:grpSp>
        <p:sp>
          <p:nvSpPr>
            <p:cNvPr id="163" name="Text Box 78"/>
            <p:cNvSpPr txBox="1">
              <a:spLocks noChangeArrowheads="1"/>
            </p:cNvSpPr>
            <p:nvPr/>
          </p:nvSpPr>
          <p:spPr bwMode="auto">
            <a:xfrm>
              <a:off x="5073650" y="1666875"/>
              <a:ext cx="1368425" cy="194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ko-KR" altLang="en-US" sz="600" dirty="0">
                  <a:latin typeface="돋움" pitchFamily="50" charset="-127"/>
                  <a:ea typeface="돋움" pitchFamily="50" charset="-127"/>
                </a:rPr>
                <a:t>지준혁</a:t>
              </a:r>
            </a:p>
          </p:txBody>
        </p:sp>
        <p:sp>
          <p:nvSpPr>
            <p:cNvPr id="164" name="Text Box 79"/>
            <p:cNvSpPr txBox="1">
              <a:spLocks noChangeArrowheads="1"/>
            </p:cNvSpPr>
            <p:nvPr/>
          </p:nvSpPr>
          <p:spPr bwMode="auto">
            <a:xfrm>
              <a:off x="7319963" y="1666875"/>
              <a:ext cx="1368425" cy="194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600" dirty="0">
                  <a:latin typeface="돋움" pitchFamily="50" charset="-127"/>
                  <a:ea typeface="돋움" pitchFamily="50" charset="-127"/>
                </a:rPr>
                <a:t>2019. 07 . </a:t>
              </a:r>
              <a:r>
                <a:rPr lang="en-US" altLang="ko-KR" sz="600" dirty="0" smtClean="0">
                  <a:latin typeface="돋움" pitchFamily="50" charset="-127"/>
                  <a:ea typeface="돋움" pitchFamily="50" charset="-127"/>
                </a:rPr>
                <a:t>01</a:t>
              </a:r>
              <a:endParaRPr lang="en-US" altLang="ko-KR" sz="6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5" name="Text Box 80"/>
            <p:cNvSpPr txBox="1">
              <a:spLocks noChangeArrowheads="1"/>
            </p:cNvSpPr>
            <p:nvPr/>
          </p:nvSpPr>
          <p:spPr bwMode="auto">
            <a:xfrm>
              <a:off x="5026025" y="1844675"/>
              <a:ext cx="1368425" cy="194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600" dirty="0">
                  <a:latin typeface="돋움" pitchFamily="50" charset="-127"/>
                  <a:ea typeface="돋움" pitchFamily="50" charset="-127"/>
                </a:rPr>
                <a:t>7hours</a:t>
              </a:r>
              <a:endParaRPr lang="ko-KR" altLang="en-US" sz="6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6" name="Text Box 81"/>
            <p:cNvSpPr txBox="1">
              <a:spLocks noChangeArrowheads="1"/>
            </p:cNvSpPr>
            <p:nvPr/>
          </p:nvSpPr>
          <p:spPr bwMode="auto">
            <a:xfrm>
              <a:off x="7300913" y="1862138"/>
              <a:ext cx="1368425" cy="194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600" dirty="0">
                  <a:latin typeface="돋움" pitchFamily="50" charset="-127"/>
                  <a:ea typeface="돋움" pitchFamily="50" charset="-127"/>
                </a:rPr>
                <a:t>2019. 07. </a:t>
              </a:r>
              <a:r>
                <a:rPr lang="en-US" altLang="ko-KR" sz="600" dirty="0" smtClean="0">
                  <a:latin typeface="돋움" pitchFamily="50" charset="-127"/>
                  <a:ea typeface="돋움" pitchFamily="50" charset="-127"/>
                </a:rPr>
                <a:t>02</a:t>
              </a:r>
              <a:endParaRPr lang="en-US" altLang="ko-KR" sz="6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7" name="Text Box 84"/>
            <p:cNvSpPr txBox="1">
              <a:spLocks noChangeArrowheads="1"/>
            </p:cNvSpPr>
            <p:nvPr/>
          </p:nvSpPr>
          <p:spPr bwMode="auto">
            <a:xfrm>
              <a:off x="5761038" y="2172970"/>
              <a:ext cx="1079500" cy="194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600" dirty="0">
                  <a:latin typeface="돋움" pitchFamily="50" charset="-127"/>
                  <a:ea typeface="돋움" pitchFamily="50" charset="-127"/>
                </a:rPr>
                <a:t>/home.jsp</a:t>
              </a:r>
            </a:p>
          </p:txBody>
        </p:sp>
        <p:sp>
          <p:nvSpPr>
            <p:cNvPr id="168" name="Text Box 82"/>
            <p:cNvSpPr txBox="1">
              <a:spLocks noChangeArrowheads="1"/>
            </p:cNvSpPr>
            <p:nvPr/>
          </p:nvSpPr>
          <p:spPr bwMode="auto">
            <a:xfrm>
              <a:off x="1674813" y="2014538"/>
              <a:ext cx="936625" cy="194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600" b="1" dirty="0">
                  <a:latin typeface="돋움" pitchFamily="50" charset="-127"/>
                  <a:ea typeface="돋움" pitchFamily="50" charset="-127"/>
                </a:rPr>
                <a:t>MAIN</a:t>
              </a:r>
            </a:p>
          </p:txBody>
        </p:sp>
        <p:sp>
          <p:nvSpPr>
            <p:cNvPr id="169" name="Text Box 83"/>
            <p:cNvSpPr txBox="1">
              <a:spLocks noChangeArrowheads="1"/>
            </p:cNvSpPr>
            <p:nvPr/>
          </p:nvSpPr>
          <p:spPr bwMode="auto">
            <a:xfrm>
              <a:off x="1627188" y="2189163"/>
              <a:ext cx="2016125" cy="194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ko-KR" altLang="en-US" sz="600" b="1" dirty="0" err="1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메인페이지</a:t>
              </a:r>
              <a:r>
                <a:rPr lang="ko-KR" altLang="en-US" sz="600" b="1" dirty="0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600" b="1" dirty="0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_</a:t>
              </a:r>
              <a:r>
                <a:rPr lang="ko-KR" altLang="en-US" sz="600" b="1" dirty="0" err="1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로그인전</a:t>
              </a:r>
              <a:endParaRPr lang="en-US" altLang="ko-KR" sz="600" b="1" dirty="0">
                <a:solidFill>
                  <a:srgbClr val="66990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">
            <a:extLst>
              <a:ext uri="{FF2B5EF4-FFF2-40B4-BE49-F238E27FC236}">
                <a16:creationId xmlns:a16="http://schemas.microsoft.com/office/drawing/2014/main" xmlns="" id="{69B59D55-BAB6-4C8C-9B7B-39C3D3A248E7}"/>
              </a:ext>
            </a:extLst>
          </p:cNvPr>
          <p:cNvSpPr/>
          <p:nvPr/>
        </p:nvSpPr>
        <p:spPr>
          <a:xfrm>
            <a:off x="3131127" y="0"/>
            <a:ext cx="90608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85" y="550724"/>
            <a:ext cx="2618515" cy="897076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+mj-ea"/>
              </a:rPr>
              <a:t>Mobile Architecture</a:t>
            </a:r>
            <a:br>
              <a:rPr lang="en-US" sz="2400" dirty="0" smtClean="0">
                <a:solidFill>
                  <a:schemeClr val="bg1"/>
                </a:solidFill>
                <a:latin typeface="+mj-ea"/>
              </a:rPr>
            </a:br>
            <a:r>
              <a:rPr lang="en-US" sz="2400" dirty="0" smtClean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400" dirty="0" err="1" smtClean="0">
                <a:solidFill>
                  <a:schemeClr val="bg1"/>
                </a:solidFill>
                <a:latin typeface="+mj-ea"/>
              </a:rPr>
              <a:t>모바일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</a:rPr>
              <a:t>)</a:t>
            </a:r>
            <a:endParaRPr lang="en-US" sz="24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213099" y="2159000"/>
            <a:ext cx="8851901" cy="4584700"/>
            <a:chOff x="276225" y="186626"/>
            <a:chExt cx="8832850" cy="6598349"/>
          </a:xfrm>
        </p:grpSpPr>
        <p:sp>
          <p:nvSpPr>
            <p:cNvPr id="127" name="Text Box 77"/>
            <p:cNvSpPr txBox="1">
              <a:spLocks noChangeArrowheads="1"/>
            </p:cNvSpPr>
            <p:nvPr/>
          </p:nvSpPr>
          <p:spPr bwMode="auto">
            <a:xfrm>
              <a:off x="730628" y="530844"/>
              <a:ext cx="3024188" cy="505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1600" b="1" dirty="0" err="1">
                  <a:solidFill>
                    <a:schemeClr val="folHlink"/>
                  </a:solidFill>
                  <a:latin typeface="돋움" pitchFamily="50" charset="-127"/>
                  <a:ea typeface="돋움" pitchFamily="50" charset="-127"/>
                </a:rPr>
                <a:t>Calog</a:t>
              </a:r>
              <a:r>
                <a:rPr lang="ko-KR" altLang="en-US" sz="1600" b="1" dirty="0">
                  <a:solidFill>
                    <a:schemeClr val="folHlink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600" b="1" dirty="0" err="1">
                  <a:solidFill>
                    <a:schemeClr val="folHlink"/>
                  </a:solidFill>
                  <a:latin typeface="돋움" pitchFamily="50" charset="-127"/>
                  <a:ea typeface="돋움" pitchFamily="50" charset="-127"/>
                </a:rPr>
                <a:t>모바일</a:t>
              </a:r>
              <a:r>
                <a:rPr lang="ko-KR" altLang="en-US" sz="1600" b="1" dirty="0">
                  <a:solidFill>
                    <a:schemeClr val="folHlink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600" b="1" dirty="0" err="1">
                  <a:solidFill>
                    <a:schemeClr val="folHlink"/>
                  </a:solidFill>
                  <a:latin typeface="돋움" pitchFamily="50" charset="-127"/>
                  <a:ea typeface="돋움" pitchFamily="50" charset="-127"/>
                </a:rPr>
                <a:t>앱</a:t>
              </a:r>
              <a:endParaRPr lang="ko-KR" altLang="en-US" sz="1600" b="1" dirty="0">
                <a:solidFill>
                  <a:schemeClr val="folHlink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8" name="Text Box 78"/>
            <p:cNvSpPr txBox="1">
              <a:spLocks noChangeArrowheads="1"/>
            </p:cNvSpPr>
            <p:nvPr/>
          </p:nvSpPr>
          <p:spPr bwMode="auto">
            <a:xfrm>
              <a:off x="4331078" y="476250"/>
              <a:ext cx="1368425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지준혁</a:t>
              </a:r>
            </a:p>
          </p:txBody>
        </p:sp>
        <p:sp>
          <p:nvSpPr>
            <p:cNvPr id="129" name="Text Box 79"/>
            <p:cNvSpPr txBox="1">
              <a:spLocks noChangeArrowheads="1"/>
            </p:cNvSpPr>
            <p:nvPr/>
          </p:nvSpPr>
          <p:spPr bwMode="auto">
            <a:xfrm>
              <a:off x="6659563" y="476250"/>
              <a:ext cx="1368425" cy="323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2019. 07 .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01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0" name="Text Box 80"/>
            <p:cNvSpPr txBox="1">
              <a:spLocks noChangeArrowheads="1"/>
            </p:cNvSpPr>
            <p:nvPr/>
          </p:nvSpPr>
          <p:spPr bwMode="auto">
            <a:xfrm>
              <a:off x="4356100" y="739775"/>
              <a:ext cx="1368425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800">
                  <a:latin typeface="돋움" pitchFamily="50" charset="-127"/>
                  <a:ea typeface="돋움" pitchFamily="50" charset="-127"/>
                </a:rPr>
                <a:t>7hours</a:t>
              </a:r>
              <a:endParaRPr lang="ko-KR" altLang="en-US" sz="80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1" name="Text Box 81"/>
            <p:cNvSpPr txBox="1">
              <a:spLocks noChangeArrowheads="1"/>
            </p:cNvSpPr>
            <p:nvPr/>
          </p:nvSpPr>
          <p:spPr bwMode="auto">
            <a:xfrm>
              <a:off x="6659563" y="757238"/>
              <a:ext cx="1368425" cy="323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2019. 07.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02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2" name="Text Box 152"/>
            <p:cNvSpPr txBox="1">
              <a:spLocks noChangeArrowheads="1"/>
            </p:cNvSpPr>
            <p:nvPr/>
          </p:nvSpPr>
          <p:spPr bwMode="auto">
            <a:xfrm>
              <a:off x="7019925" y="2008188"/>
              <a:ext cx="1944688" cy="293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Ⓐ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식단 버튼을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클리하면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식단 관리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액티비티로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이동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pPr defTabSz="1008063" eaLnBrk="1" latinLnBrk="1" hangingPunct="1"/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  <a:p>
              <a:pPr defTabSz="1008063" eaLnBrk="1" latinLnBrk="1" hangingPunct="1"/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ⓑ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식단 관리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액티비티의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그래프는 ⓐ의 칼로리에 대한 그래프이다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pPr defTabSz="1008063" eaLnBrk="1" latinLnBrk="1" hangingPunct="1"/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  <a:p>
              <a:pPr defTabSz="1008063" eaLnBrk="1" latinLnBrk="1" hangingPunct="1"/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ⓒ 아침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,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점심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,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저녁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,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간식 중 하나를 클릭하면 음식을 검색할 수 있는 검색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액티비티로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이동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  <a:p>
              <a:pPr defTabSz="1008063" eaLnBrk="1" latinLnBrk="1" hangingPunct="1"/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  <a:p>
              <a:pPr defTabSz="1008063" eaLnBrk="1" latinLnBrk="1" hangingPunct="1"/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ⓓ 검색한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음식을 클릭하고 ⓓ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를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클릭하면 선택한 음식을 식단에 저장한다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pPr defTabSz="1008063" eaLnBrk="1" latinLnBrk="1" hangingPunct="1"/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  <a:p>
              <a:pPr defTabSz="1008063" eaLnBrk="1" latinLnBrk="1" hangingPunct="1"/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Ⓔ 검색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/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최근 검색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/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즐겨찾기를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클릭할 시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프래그먼트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전환되며 최근 검색에서는 식단에 저장했던 음식의 리스트가 보여지고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,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즐겨찾기를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클릭하면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,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즐겨찾기에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추가한 음식의 리스트가 나온다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pPr defTabSz="1008063" eaLnBrk="1" latinLnBrk="1" hangingPunct="1"/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  <a:p>
              <a:pPr defTabSz="1008063" eaLnBrk="1" latinLnBrk="1" hangingPunct="1"/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ⓕ뒤로 가기 버튼을 클릭하면 직전의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액티비티로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이동한다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pPr defTabSz="1008063" eaLnBrk="1" latinLnBrk="1" hangingPunct="1"/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</p:txBody>
        </p:sp>
        <p:pic>
          <p:nvPicPr>
            <p:cNvPr id="133" name="그림 11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650" y="2752725"/>
              <a:ext cx="1487488" cy="264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4" name="그림 1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9725" y="2752725"/>
              <a:ext cx="1512888" cy="269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" name="그림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29200" y="2754313"/>
              <a:ext cx="1511300" cy="2690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6" name="직선 화살표 연결선 135"/>
            <p:cNvCxnSpPr>
              <a:stCxn id="198" idx="3"/>
            </p:cNvCxnSpPr>
            <p:nvPr/>
          </p:nvCxnSpPr>
          <p:spPr>
            <a:xfrm>
              <a:off x="1692275" y="3571875"/>
              <a:ext cx="11874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49"/>
            <p:cNvGrpSpPr>
              <a:grpSpLocks/>
            </p:cNvGrpSpPr>
            <p:nvPr/>
          </p:nvGrpSpPr>
          <p:grpSpPr bwMode="auto">
            <a:xfrm>
              <a:off x="1476375" y="3460758"/>
              <a:ext cx="215900" cy="223839"/>
              <a:chOff x="405061" y="1727002"/>
              <a:chExt cx="215900" cy="223837"/>
            </a:xfrm>
          </p:grpSpPr>
          <p:sp>
            <p:nvSpPr>
              <p:cNvPr id="197" name="타원 196"/>
              <p:cNvSpPr/>
              <p:nvPr/>
            </p:nvSpPr>
            <p:spPr>
              <a:xfrm>
                <a:off x="466974" y="1773040"/>
                <a:ext cx="144462" cy="14446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8" name="Text Box 138"/>
              <p:cNvSpPr txBox="1">
                <a:spLocks noChangeArrowheads="1"/>
              </p:cNvSpPr>
              <p:nvPr/>
            </p:nvSpPr>
            <p:spPr bwMode="auto">
              <a:xfrm>
                <a:off x="405061" y="1727002"/>
                <a:ext cx="215900" cy="223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0803" tIns="50402" rIns="100803" bIns="50402">
                <a:spAutoFit/>
              </a:bodyPr>
              <a:lstStyle/>
              <a:p>
                <a:pPr defTabSz="1008063" eaLnBrk="1" latinLnBrk="1" hangingPunct="1"/>
                <a:r>
                  <a:rPr lang="en-US" altLang="ko-KR" sz="800" b="1">
                    <a:latin typeface="돋움" pitchFamily="50" charset="-127"/>
                    <a:ea typeface="돋움" pitchFamily="50" charset="-127"/>
                  </a:rPr>
                  <a:t>A</a:t>
                </a:r>
              </a:p>
            </p:txBody>
          </p:sp>
        </p:grpSp>
        <p:grpSp>
          <p:nvGrpSpPr>
            <p:cNvPr id="138" name="그룹 49"/>
            <p:cNvGrpSpPr>
              <a:grpSpLocks/>
            </p:cNvGrpSpPr>
            <p:nvPr/>
          </p:nvGrpSpPr>
          <p:grpSpPr bwMode="auto">
            <a:xfrm>
              <a:off x="3276600" y="3459163"/>
              <a:ext cx="215900" cy="223837"/>
              <a:chOff x="405061" y="1727002"/>
              <a:chExt cx="215900" cy="223837"/>
            </a:xfrm>
          </p:grpSpPr>
          <p:sp>
            <p:nvSpPr>
              <p:cNvPr id="195" name="타원 194"/>
              <p:cNvSpPr/>
              <p:nvPr/>
            </p:nvSpPr>
            <p:spPr>
              <a:xfrm>
                <a:off x="466974" y="1773039"/>
                <a:ext cx="144462" cy="1444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6" name="Text Box 138"/>
              <p:cNvSpPr txBox="1">
                <a:spLocks noChangeArrowheads="1"/>
              </p:cNvSpPr>
              <p:nvPr/>
            </p:nvSpPr>
            <p:spPr bwMode="auto">
              <a:xfrm>
                <a:off x="405061" y="1727002"/>
                <a:ext cx="215900" cy="223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0803" tIns="50402" rIns="100803" bIns="50402">
                <a:spAutoFit/>
              </a:bodyPr>
              <a:lstStyle/>
              <a:p>
                <a:pPr defTabSz="1008063" eaLnBrk="1" latinLnBrk="1" hangingPunct="1"/>
                <a:r>
                  <a:rPr lang="en-US" altLang="ko-KR" sz="800" b="1">
                    <a:latin typeface="돋움" pitchFamily="50" charset="-127"/>
                    <a:ea typeface="돋움" pitchFamily="50" charset="-127"/>
                  </a:rPr>
                  <a:t>B</a:t>
                </a:r>
              </a:p>
            </p:txBody>
          </p:sp>
        </p:grpSp>
        <p:grpSp>
          <p:nvGrpSpPr>
            <p:cNvPr id="139" name="그룹 49"/>
            <p:cNvGrpSpPr>
              <a:grpSpLocks/>
            </p:cNvGrpSpPr>
            <p:nvPr/>
          </p:nvGrpSpPr>
          <p:grpSpPr bwMode="auto">
            <a:xfrm>
              <a:off x="4110038" y="4108458"/>
              <a:ext cx="215900" cy="223839"/>
              <a:chOff x="405061" y="1727002"/>
              <a:chExt cx="215900" cy="223837"/>
            </a:xfrm>
          </p:grpSpPr>
          <p:sp>
            <p:nvSpPr>
              <p:cNvPr id="193" name="타원 192"/>
              <p:cNvSpPr/>
              <p:nvPr/>
            </p:nvSpPr>
            <p:spPr>
              <a:xfrm>
                <a:off x="466973" y="1773040"/>
                <a:ext cx="144463" cy="14446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4" name="Text Box 138"/>
              <p:cNvSpPr txBox="1">
                <a:spLocks noChangeArrowheads="1"/>
              </p:cNvSpPr>
              <p:nvPr/>
            </p:nvSpPr>
            <p:spPr bwMode="auto">
              <a:xfrm>
                <a:off x="405061" y="1727002"/>
                <a:ext cx="215900" cy="223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0803" tIns="50402" rIns="100803" bIns="50402">
                <a:spAutoFit/>
              </a:bodyPr>
              <a:lstStyle/>
              <a:p>
                <a:pPr defTabSz="1008063" eaLnBrk="1" latinLnBrk="1" hangingPunct="1"/>
                <a:r>
                  <a:rPr lang="en-US" altLang="ko-KR" sz="800" b="1">
                    <a:latin typeface="돋움" pitchFamily="50" charset="-127"/>
                    <a:ea typeface="돋움" pitchFamily="50" charset="-127"/>
                  </a:rPr>
                  <a:t>C</a:t>
                </a:r>
              </a:p>
            </p:txBody>
          </p:sp>
        </p:grpSp>
        <p:cxnSp>
          <p:nvCxnSpPr>
            <p:cNvPr id="140" name="꺾인 연결선 139"/>
            <p:cNvCxnSpPr>
              <a:stCxn id="194" idx="3"/>
            </p:cNvCxnSpPr>
            <p:nvPr/>
          </p:nvCxnSpPr>
          <p:spPr>
            <a:xfrm flipV="1">
              <a:off x="4325938" y="3571875"/>
              <a:ext cx="703262" cy="647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타원 140"/>
            <p:cNvSpPr/>
            <p:nvPr/>
          </p:nvSpPr>
          <p:spPr>
            <a:xfrm>
              <a:off x="6178550" y="5043488"/>
              <a:ext cx="215900" cy="215900"/>
            </a:xfrm>
            <a:prstGeom prst="ellipse">
              <a:avLst/>
            </a:prstGeom>
            <a:solidFill>
              <a:srgbClr val="4C984F"/>
            </a:solidFill>
            <a:ln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grpSp>
          <p:nvGrpSpPr>
            <p:cNvPr id="142" name="그룹 49"/>
            <p:cNvGrpSpPr>
              <a:grpSpLocks/>
            </p:cNvGrpSpPr>
            <p:nvPr/>
          </p:nvGrpSpPr>
          <p:grpSpPr bwMode="auto">
            <a:xfrm>
              <a:off x="5924550" y="5035558"/>
              <a:ext cx="215900" cy="223839"/>
              <a:chOff x="405061" y="1727002"/>
              <a:chExt cx="215900" cy="223837"/>
            </a:xfrm>
          </p:grpSpPr>
          <p:sp>
            <p:nvSpPr>
              <p:cNvPr id="191" name="타원 190"/>
              <p:cNvSpPr/>
              <p:nvPr/>
            </p:nvSpPr>
            <p:spPr>
              <a:xfrm>
                <a:off x="466974" y="1773040"/>
                <a:ext cx="144462" cy="14446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2" name="Text Box 138"/>
              <p:cNvSpPr txBox="1">
                <a:spLocks noChangeArrowheads="1"/>
              </p:cNvSpPr>
              <p:nvPr/>
            </p:nvSpPr>
            <p:spPr bwMode="auto">
              <a:xfrm>
                <a:off x="405061" y="1727002"/>
                <a:ext cx="215900" cy="223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0803" tIns="50402" rIns="100803" bIns="50402">
                <a:spAutoFit/>
              </a:bodyPr>
              <a:lstStyle/>
              <a:p>
                <a:pPr defTabSz="1008063" eaLnBrk="1" latinLnBrk="1" hangingPunct="1"/>
                <a:r>
                  <a:rPr lang="en-US" altLang="ko-KR" sz="800" b="1">
                    <a:latin typeface="돋움" pitchFamily="50" charset="-127"/>
                    <a:ea typeface="돋움" pitchFamily="50" charset="-127"/>
                  </a:rPr>
                  <a:t>D</a:t>
                </a:r>
              </a:p>
            </p:txBody>
          </p:sp>
        </p:grpSp>
        <p:grpSp>
          <p:nvGrpSpPr>
            <p:cNvPr id="143" name="그룹 49"/>
            <p:cNvGrpSpPr>
              <a:grpSpLocks/>
            </p:cNvGrpSpPr>
            <p:nvPr/>
          </p:nvGrpSpPr>
          <p:grpSpPr bwMode="auto">
            <a:xfrm>
              <a:off x="5616575" y="3017838"/>
              <a:ext cx="215900" cy="223837"/>
              <a:chOff x="405061" y="1727002"/>
              <a:chExt cx="215900" cy="223837"/>
            </a:xfrm>
          </p:grpSpPr>
          <p:sp>
            <p:nvSpPr>
              <p:cNvPr id="189" name="타원 188"/>
              <p:cNvSpPr/>
              <p:nvPr/>
            </p:nvSpPr>
            <p:spPr>
              <a:xfrm>
                <a:off x="466974" y="1773039"/>
                <a:ext cx="144462" cy="1444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0" name="Text Box 138"/>
              <p:cNvSpPr txBox="1">
                <a:spLocks noChangeArrowheads="1"/>
              </p:cNvSpPr>
              <p:nvPr/>
            </p:nvSpPr>
            <p:spPr bwMode="auto">
              <a:xfrm>
                <a:off x="405061" y="1727002"/>
                <a:ext cx="215900" cy="223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0803" tIns="50402" rIns="100803" bIns="50402">
                <a:spAutoFit/>
              </a:bodyPr>
              <a:lstStyle/>
              <a:p>
                <a:pPr defTabSz="1008063" eaLnBrk="1" latinLnBrk="1" hangingPunct="1"/>
                <a:r>
                  <a:rPr lang="en-US" altLang="ko-KR" sz="800" b="1">
                    <a:latin typeface="돋움" pitchFamily="50" charset="-127"/>
                    <a:ea typeface="돋움" pitchFamily="50" charset="-127"/>
                  </a:rPr>
                  <a:t>E</a:t>
                </a:r>
              </a:p>
            </p:txBody>
          </p:sp>
        </p:grpSp>
        <p:sp>
          <p:nvSpPr>
            <p:cNvPr id="144" name="TextBox 52"/>
            <p:cNvSpPr txBox="1">
              <a:spLocks noChangeArrowheads="1"/>
            </p:cNvSpPr>
            <p:nvPr/>
          </p:nvSpPr>
          <p:spPr bwMode="auto">
            <a:xfrm>
              <a:off x="5499100" y="2725738"/>
              <a:ext cx="2857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&lt;</a:t>
              </a:r>
              <a:endParaRPr lang="ko-KR" altLang="en-US" b="1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145" name="TextBox 53"/>
            <p:cNvSpPr txBox="1">
              <a:spLocks noChangeArrowheads="1"/>
            </p:cNvSpPr>
            <p:nvPr/>
          </p:nvSpPr>
          <p:spPr bwMode="auto">
            <a:xfrm>
              <a:off x="2797175" y="2738438"/>
              <a:ext cx="171450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000" b="1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&lt;</a:t>
              </a:r>
              <a:endParaRPr lang="ko-KR" altLang="en-US" sz="1000" b="1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146" name="TextBox 55"/>
            <p:cNvSpPr txBox="1">
              <a:spLocks noChangeArrowheads="1"/>
            </p:cNvSpPr>
            <p:nvPr/>
          </p:nvSpPr>
          <p:spPr bwMode="auto">
            <a:xfrm>
              <a:off x="4940300" y="2786063"/>
              <a:ext cx="171450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000" b="1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&lt;</a:t>
              </a:r>
              <a:endParaRPr lang="ko-KR" altLang="en-US" sz="1000" b="1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grpSp>
          <p:nvGrpSpPr>
            <p:cNvPr id="147" name="그룹 56"/>
            <p:cNvGrpSpPr>
              <a:grpSpLocks/>
            </p:cNvGrpSpPr>
            <p:nvPr/>
          </p:nvGrpSpPr>
          <p:grpSpPr bwMode="auto">
            <a:xfrm>
              <a:off x="4779963" y="2779713"/>
              <a:ext cx="215900" cy="223837"/>
              <a:chOff x="405061" y="1727002"/>
              <a:chExt cx="215900" cy="223837"/>
            </a:xfrm>
          </p:grpSpPr>
          <p:sp>
            <p:nvSpPr>
              <p:cNvPr id="187" name="타원 186"/>
              <p:cNvSpPr/>
              <p:nvPr/>
            </p:nvSpPr>
            <p:spPr>
              <a:xfrm>
                <a:off x="466973" y="1773039"/>
                <a:ext cx="144463" cy="1444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8" name="Text Box 138"/>
              <p:cNvSpPr txBox="1">
                <a:spLocks noChangeArrowheads="1"/>
              </p:cNvSpPr>
              <p:nvPr/>
            </p:nvSpPr>
            <p:spPr bwMode="auto">
              <a:xfrm>
                <a:off x="405061" y="1727002"/>
                <a:ext cx="215900" cy="223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00803" tIns="50402" rIns="100803" bIns="50402">
                <a:spAutoFit/>
              </a:bodyPr>
              <a:lstStyle/>
              <a:p>
                <a:pPr defTabSz="1008063" eaLnBrk="1" latinLnBrk="1" hangingPunct="1"/>
                <a:r>
                  <a:rPr lang="en-US" altLang="ko-KR" sz="800" b="1">
                    <a:latin typeface="돋움" pitchFamily="50" charset="-127"/>
                    <a:ea typeface="돋움" pitchFamily="50" charset="-127"/>
                  </a:rPr>
                  <a:t>F</a:t>
                </a:r>
              </a:p>
            </p:txBody>
          </p:sp>
        </p:grpSp>
        <p:sp>
          <p:nvSpPr>
            <p:cNvPr id="148" name="Text Box 83"/>
            <p:cNvSpPr txBox="1">
              <a:spLocks noChangeArrowheads="1"/>
            </p:cNvSpPr>
            <p:nvPr/>
          </p:nvSpPr>
          <p:spPr bwMode="auto">
            <a:xfrm>
              <a:off x="900113" y="993426"/>
              <a:ext cx="2016125" cy="348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ko-KR" altLang="en-US" sz="800" b="1" dirty="0" err="1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메인페이지</a:t>
              </a:r>
              <a:r>
                <a:rPr lang="ko-KR" altLang="en-US" sz="900" b="1" dirty="0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b="1" dirty="0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_</a:t>
              </a:r>
              <a:r>
                <a:rPr lang="ko-KR" altLang="en-US" sz="900" b="1" dirty="0" err="1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로그인전</a:t>
              </a:r>
              <a:r>
                <a:rPr lang="en-US" altLang="ko-KR" sz="900" b="1" dirty="0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(</a:t>
              </a:r>
              <a:r>
                <a:rPr lang="ko-KR" altLang="en-US" sz="900" b="1" dirty="0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국문</a:t>
              </a:r>
              <a:r>
                <a:rPr lang="en-US" altLang="ko-KR" sz="900" b="1" dirty="0">
                  <a:solidFill>
                    <a:srgbClr val="669900"/>
                  </a:solidFill>
                  <a:latin typeface="돋움" pitchFamily="50" charset="-127"/>
                  <a:ea typeface="돋움" pitchFamily="50" charset="-127"/>
                </a:rPr>
                <a:t>)</a:t>
              </a:r>
            </a:p>
          </p:txBody>
        </p:sp>
        <p:sp>
          <p:nvSpPr>
            <p:cNvPr id="149" name="Text Box 84"/>
            <p:cNvSpPr txBox="1">
              <a:spLocks noChangeArrowheads="1"/>
            </p:cNvSpPr>
            <p:nvPr/>
          </p:nvSpPr>
          <p:spPr bwMode="auto">
            <a:xfrm>
              <a:off x="5005388" y="1044575"/>
              <a:ext cx="1079500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0803" tIns="50402" rIns="100803" bIns="50402">
              <a:spAutoFit/>
            </a:bodyPr>
            <a:lstStyle/>
            <a:p>
              <a:pPr defTabSz="1008063" eaLnBrk="1" latinLnBrk="1" hangingPunct="1"/>
              <a:r>
                <a:rPr lang="en-US" altLang="ko-KR" sz="800">
                  <a:latin typeface="돋움" pitchFamily="50" charset="-127"/>
                  <a:ea typeface="돋움" pitchFamily="50" charset="-127"/>
                </a:rPr>
                <a:t>MainActivity.class</a:t>
              </a:r>
            </a:p>
          </p:txBody>
        </p:sp>
        <p:sp>
          <p:nvSpPr>
            <p:cNvPr id="150" name="Text Box 7"/>
            <p:cNvSpPr txBox="1">
              <a:spLocks noChangeArrowheads="1"/>
            </p:cNvSpPr>
            <p:nvPr/>
          </p:nvSpPr>
          <p:spPr bwMode="auto">
            <a:xfrm>
              <a:off x="276225" y="430213"/>
              <a:ext cx="1655763" cy="198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700" smtClean="0">
                  <a:latin typeface="Trebuchet MS" panose="020B0603020202020204" pitchFamily="34" charset="0"/>
                  <a:ea typeface="돋움" panose="020B0600000101010101" pitchFamily="50" charset="-127"/>
                </a:rPr>
                <a:t>P R O J E C T   N A M E _</a:t>
              </a:r>
            </a:p>
          </p:txBody>
        </p:sp>
        <p:sp>
          <p:nvSpPr>
            <p:cNvPr id="151" name="Text Box 9"/>
            <p:cNvSpPr txBox="1">
              <a:spLocks noChangeArrowheads="1"/>
            </p:cNvSpPr>
            <p:nvPr/>
          </p:nvSpPr>
          <p:spPr bwMode="auto">
            <a:xfrm>
              <a:off x="3678238" y="488950"/>
              <a:ext cx="488950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80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작성자</a:t>
              </a:r>
            </a:p>
          </p:txBody>
        </p:sp>
        <p:sp>
          <p:nvSpPr>
            <p:cNvPr id="152" name="Rectangle 10"/>
            <p:cNvSpPr>
              <a:spLocks noChangeArrowheads="1"/>
            </p:cNvSpPr>
            <p:nvPr/>
          </p:nvSpPr>
          <p:spPr bwMode="auto">
            <a:xfrm>
              <a:off x="280988" y="446088"/>
              <a:ext cx="8736012" cy="607853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mtClean="0"/>
            </a:p>
          </p:txBody>
        </p:sp>
        <p:sp>
          <p:nvSpPr>
            <p:cNvPr id="153" name="Line 11"/>
            <p:cNvSpPr>
              <a:spLocks noChangeShapeType="1"/>
            </p:cNvSpPr>
            <p:nvPr/>
          </p:nvSpPr>
          <p:spPr bwMode="auto">
            <a:xfrm>
              <a:off x="3619500" y="733425"/>
              <a:ext cx="5397500" cy="15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" name="Line 12"/>
            <p:cNvSpPr>
              <a:spLocks noChangeShapeType="1"/>
            </p:cNvSpPr>
            <p:nvPr/>
          </p:nvSpPr>
          <p:spPr bwMode="auto">
            <a:xfrm>
              <a:off x="280988" y="1020763"/>
              <a:ext cx="8736012" cy="15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" name="Line 13"/>
            <p:cNvSpPr>
              <a:spLocks noChangeShapeType="1"/>
            </p:cNvSpPr>
            <p:nvPr/>
          </p:nvSpPr>
          <p:spPr bwMode="auto">
            <a:xfrm>
              <a:off x="3614738" y="444500"/>
              <a:ext cx="1587" cy="5746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6" name="Text Box 15"/>
            <p:cNvSpPr txBox="1">
              <a:spLocks noChangeArrowheads="1"/>
            </p:cNvSpPr>
            <p:nvPr/>
          </p:nvSpPr>
          <p:spPr bwMode="auto">
            <a:xfrm>
              <a:off x="7331075" y="186626"/>
              <a:ext cx="1778000" cy="21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800" dirty="0" smtClean="0">
                  <a:solidFill>
                    <a:srgbClr val="969696"/>
                  </a:solidFill>
                  <a:latin typeface="Trebuchet MS" panose="020B0603020202020204" pitchFamily="34" charset="0"/>
                </a:rPr>
                <a:t>V I T A M I N D  S t o r y   B o a r d  </a:t>
              </a:r>
            </a:p>
          </p:txBody>
        </p:sp>
        <p:sp>
          <p:nvSpPr>
            <p:cNvPr id="157" name="Line 18"/>
            <p:cNvSpPr>
              <a:spLocks noChangeShapeType="1"/>
            </p:cNvSpPr>
            <p:nvPr/>
          </p:nvSpPr>
          <p:spPr bwMode="auto">
            <a:xfrm>
              <a:off x="4264025" y="444500"/>
              <a:ext cx="0" cy="823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8" name="Line 19"/>
            <p:cNvSpPr>
              <a:spLocks noChangeShapeType="1"/>
            </p:cNvSpPr>
            <p:nvPr/>
          </p:nvSpPr>
          <p:spPr bwMode="auto">
            <a:xfrm>
              <a:off x="5848350" y="444500"/>
              <a:ext cx="3175" cy="579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9" name="Line 20"/>
            <p:cNvSpPr>
              <a:spLocks noChangeShapeType="1"/>
            </p:cNvSpPr>
            <p:nvPr/>
          </p:nvSpPr>
          <p:spPr bwMode="auto">
            <a:xfrm>
              <a:off x="6553200" y="444500"/>
              <a:ext cx="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0" name="Text Box 21"/>
            <p:cNvSpPr txBox="1">
              <a:spLocks noChangeArrowheads="1"/>
            </p:cNvSpPr>
            <p:nvPr/>
          </p:nvSpPr>
          <p:spPr bwMode="auto">
            <a:xfrm>
              <a:off x="3678238" y="763588"/>
              <a:ext cx="488950" cy="214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800" smtClean="0">
                  <a:latin typeface="돋움" panose="020B0600000101010101" pitchFamily="50" charset="-127"/>
                  <a:ea typeface="돋움" panose="020B0600000101010101" pitchFamily="50" charset="-127"/>
                </a:rPr>
                <a:t>승인자</a:t>
              </a:r>
            </a:p>
          </p:txBody>
        </p:sp>
        <p:sp>
          <p:nvSpPr>
            <p:cNvPr id="161" name="Text Box 22"/>
            <p:cNvSpPr txBox="1">
              <a:spLocks noChangeArrowheads="1"/>
            </p:cNvSpPr>
            <p:nvPr/>
          </p:nvSpPr>
          <p:spPr bwMode="auto">
            <a:xfrm>
              <a:off x="5940425" y="479425"/>
              <a:ext cx="488950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80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</a:t>
              </a:r>
            </a:p>
          </p:txBody>
        </p:sp>
        <p:sp>
          <p:nvSpPr>
            <p:cNvPr id="162" name="Text Box 23"/>
            <p:cNvSpPr txBox="1">
              <a:spLocks noChangeArrowheads="1"/>
            </p:cNvSpPr>
            <p:nvPr/>
          </p:nvSpPr>
          <p:spPr bwMode="auto">
            <a:xfrm>
              <a:off x="5940425" y="763588"/>
              <a:ext cx="488950" cy="214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800" smtClean="0">
                  <a:latin typeface="돋움" panose="020B0600000101010101" pitchFamily="50" charset="-127"/>
                  <a:ea typeface="돋움" panose="020B0600000101010101" pitchFamily="50" charset="-127"/>
                </a:rPr>
                <a:t>승인일</a:t>
              </a:r>
            </a:p>
          </p:txBody>
        </p:sp>
        <p:sp>
          <p:nvSpPr>
            <p:cNvPr id="170" name="Line 39"/>
            <p:cNvSpPr>
              <a:spLocks noChangeShapeType="1"/>
            </p:cNvSpPr>
            <p:nvPr/>
          </p:nvSpPr>
          <p:spPr bwMode="auto">
            <a:xfrm>
              <a:off x="8367713" y="444500"/>
              <a:ext cx="1587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1" name="Text Box 40"/>
            <p:cNvSpPr txBox="1">
              <a:spLocks noChangeArrowheads="1"/>
            </p:cNvSpPr>
            <p:nvPr/>
          </p:nvSpPr>
          <p:spPr bwMode="auto">
            <a:xfrm>
              <a:off x="8472488" y="479425"/>
              <a:ext cx="420687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800" smtClean="0">
                  <a:latin typeface="돋움" panose="020B0600000101010101" pitchFamily="50" charset="-127"/>
                  <a:ea typeface="돋움" panose="020B0600000101010101" pitchFamily="50" charset="-127"/>
                </a:rPr>
                <a:t>확 인</a:t>
              </a:r>
            </a:p>
          </p:txBody>
        </p:sp>
        <p:sp>
          <p:nvSpPr>
            <p:cNvPr id="172" name="Line 43"/>
            <p:cNvSpPr>
              <a:spLocks noChangeShapeType="1"/>
            </p:cNvSpPr>
            <p:nvPr/>
          </p:nvSpPr>
          <p:spPr bwMode="auto">
            <a:xfrm>
              <a:off x="6927850" y="1268413"/>
              <a:ext cx="0" cy="5329237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3" name="Line 44"/>
            <p:cNvSpPr>
              <a:spLocks noChangeShapeType="1"/>
            </p:cNvSpPr>
            <p:nvPr/>
          </p:nvSpPr>
          <p:spPr bwMode="auto">
            <a:xfrm>
              <a:off x="6948488" y="1268413"/>
              <a:ext cx="2087562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Rectangle 45"/>
            <p:cNvSpPr>
              <a:spLocks noChangeArrowheads="1"/>
            </p:cNvSpPr>
            <p:nvPr/>
          </p:nvSpPr>
          <p:spPr bwMode="auto">
            <a:xfrm>
              <a:off x="1116013" y="6586538"/>
              <a:ext cx="7920037" cy="198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6350">
                  <a:solidFill>
                    <a:schemeClr val="bg2"/>
                  </a:solidFill>
                  <a:miter lim="800000"/>
                  <a:headEnd/>
                  <a:tailEnd type="none" w="med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700" smtClean="0">
                  <a:latin typeface="Trebuchet MS" panose="020B0603020202020204" pitchFamily="34" charset="0"/>
                </a:rPr>
                <a:t>O u r   v I t a   s u d I o ‘ s   s u c c e s s   I s   d e t e r m I n e d    b y    o u r   v I s I o n   w h I c h   I s   o n - l I n e    w I t h    e a c h    n e w   p r o j e c t .  (T) 02. 541. 7486</a:t>
              </a:r>
            </a:p>
          </p:txBody>
        </p:sp>
        <p:pic>
          <p:nvPicPr>
            <p:cNvPr id="175" name="Picture 46" descr="logo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7975" y="6621463"/>
              <a:ext cx="792163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6" name="Line 12"/>
            <p:cNvSpPr>
              <a:spLocks noChangeShapeType="1"/>
            </p:cNvSpPr>
            <p:nvPr/>
          </p:nvSpPr>
          <p:spPr bwMode="auto">
            <a:xfrm>
              <a:off x="280988" y="1020763"/>
              <a:ext cx="8736012" cy="15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" name="Text Box 14"/>
            <p:cNvSpPr txBox="1">
              <a:spLocks noChangeArrowheads="1"/>
            </p:cNvSpPr>
            <p:nvPr/>
          </p:nvSpPr>
          <p:spPr bwMode="auto">
            <a:xfrm>
              <a:off x="7235825" y="1557338"/>
              <a:ext cx="1473200" cy="214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=""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800" smtClean="0">
                  <a:latin typeface="Trebuchet MS" panose="020B0603020202020204" pitchFamily="34" charset="0"/>
                </a:rPr>
                <a:t>P A G E  D E S C R I P T I O N</a:t>
              </a:r>
            </a:p>
          </p:txBody>
        </p:sp>
        <p:sp>
          <p:nvSpPr>
            <p:cNvPr id="178" name="Line 17"/>
            <p:cNvSpPr>
              <a:spLocks noChangeShapeType="1"/>
            </p:cNvSpPr>
            <p:nvPr/>
          </p:nvSpPr>
          <p:spPr bwMode="auto">
            <a:xfrm>
              <a:off x="280988" y="1268413"/>
              <a:ext cx="8736012" cy="15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" name="Text Box 21"/>
            <p:cNvSpPr txBox="1">
              <a:spLocks noChangeArrowheads="1"/>
            </p:cNvSpPr>
            <p:nvPr/>
          </p:nvSpPr>
          <p:spPr bwMode="auto">
            <a:xfrm>
              <a:off x="3678238" y="763588"/>
              <a:ext cx="488950" cy="214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800" smtClean="0">
                  <a:latin typeface="돋움" panose="020B0600000101010101" pitchFamily="50" charset="-127"/>
                  <a:ea typeface="돋움" panose="020B0600000101010101" pitchFamily="50" charset="-127"/>
                </a:rPr>
                <a:t>승인자</a:t>
              </a:r>
            </a:p>
          </p:txBody>
        </p:sp>
        <p:sp>
          <p:nvSpPr>
            <p:cNvPr id="180" name="Text Box 23"/>
            <p:cNvSpPr txBox="1">
              <a:spLocks noChangeArrowheads="1"/>
            </p:cNvSpPr>
            <p:nvPr/>
          </p:nvSpPr>
          <p:spPr bwMode="auto">
            <a:xfrm>
              <a:off x="5940425" y="763588"/>
              <a:ext cx="488950" cy="214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800" smtClean="0">
                  <a:latin typeface="돋움" panose="020B0600000101010101" pitchFamily="50" charset="-127"/>
                  <a:ea typeface="돋움" panose="020B0600000101010101" pitchFamily="50" charset="-127"/>
                </a:rPr>
                <a:t>승인일</a:t>
              </a:r>
            </a:p>
          </p:txBody>
        </p:sp>
        <p:sp>
          <p:nvSpPr>
            <p:cNvPr id="181" name="Line 24"/>
            <p:cNvSpPr>
              <a:spLocks noChangeShapeType="1"/>
            </p:cNvSpPr>
            <p:nvPr/>
          </p:nvSpPr>
          <p:spPr bwMode="auto">
            <a:xfrm>
              <a:off x="900113" y="1020763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2" name="Line 29"/>
            <p:cNvSpPr>
              <a:spLocks noChangeShapeType="1"/>
            </p:cNvSpPr>
            <p:nvPr/>
          </p:nvSpPr>
          <p:spPr bwMode="auto">
            <a:xfrm>
              <a:off x="5002213" y="1020763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3" name="Line 44"/>
            <p:cNvSpPr>
              <a:spLocks noChangeShapeType="1"/>
            </p:cNvSpPr>
            <p:nvPr/>
          </p:nvSpPr>
          <p:spPr bwMode="auto">
            <a:xfrm>
              <a:off x="6948488" y="1773238"/>
              <a:ext cx="2087562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" name="Line 24"/>
            <p:cNvSpPr>
              <a:spLocks noChangeShapeType="1"/>
            </p:cNvSpPr>
            <p:nvPr/>
          </p:nvSpPr>
          <p:spPr bwMode="auto">
            <a:xfrm>
              <a:off x="900113" y="1020763"/>
              <a:ext cx="4762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" name="Text Box 34"/>
            <p:cNvSpPr txBox="1">
              <a:spLocks noChangeArrowheads="1"/>
            </p:cNvSpPr>
            <p:nvPr/>
          </p:nvSpPr>
          <p:spPr bwMode="auto">
            <a:xfrm>
              <a:off x="323850" y="1054100"/>
              <a:ext cx="555625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8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화 면 명</a:t>
              </a:r>
            </a:p>
          </p:txBody>
        </p:sp>
        <p:sp>
          <p:nvSpPr>
            <p:cNvPr id="186" name="Text Box 36"/>
            <p:cNvSpPr txBox="1">
              <a:spLocks noChangeArrowheads="1"/>
            </p:cNvSpPr>
            <p:nvPr/>
          </p:nvSpPr>
          <p:spPr bwMode="auto">
            <a:xfrm>
              <a:off x="4327525" y="1054100"/>
              <a:ext cx="560388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8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파 일 명</a:t>
              </a:r>
            </a:p>
          </p:txBody>
        </p:sp>
      </p:grpSp>
      <p:grpSp>
        <p:nvGrpSpPr>
          <p:cNvPr id="258" name="그룹 257"/>
          <p:cNvGrpSpPr/>
          <p:nvPr/>
        </p:nvGrpSpPr>
        <p:grpSpPr>
          <a:xfrm>
            <a:off x="3314699" y="101600"/>
            <a:ext cx="8750301" cy="2143122"/>
            <a:chOff x="3803651" y="2916238"/>
            <a:chExt cx="8007350" cy="3671887"/>
          </a:xfrm>
        </p:grpSpPr>
        <p:sp>
          <p:nvSpPr>
            <p:cNvPr id="199" name="직사각형 198"/>
            <p:cNvSpPr/>
            <p:nvPr/>
          </p:nvSpPr>
          <p:spPr>
            <a:xfrm>
              <a:off x="10782301" y="4603750"/>
              <a:ext cx="1028700" cy="1511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00" name="꺾인 연결선 199"/>
            <p:cNvCxnSpPr>
              <a:stCxn id="201" idx="2"/>
              <a:endCxn id="209" idx="0"/>
            </p:cNvCxnSpPr>
            <p:nvPr/>
          </p:nvCxnSpPr>
          <p:spPr>
            <a:xfrm rot="5400000">
              <a:off x="5628482" y="3785394"/>
              <a:ext cx="2192338" cy="2120900"/>
            </a:xfrm>
            <a:prstGeom prst="bentConnector3">
              <a:avLst>
                <a:gd name="adj1" fmla="val 20739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모서리가 둥근 직사각형 200"/>
            <p:cNvSpPr/>
            <p:nvPr/>
          </p:nvSpPr>
          <p:spPr>
            <a:xfrm>
              <a:off x="7156451" y="3444876"/>
              <a:ext cx="1255713" cy="304801"/>
            </a:xfrm>
            <a:prstGeom prst="roundRect">
              <a:avLst>
                <a:gd name="adj" fmla="val 47935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Home</a:t>
              </a:r>
              <a:endParaRPr kumimoji="0" lang="ko-KR" altLang="en-US" sz="10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202" name="직선 연결선 201"/>
            <p:cNvCxnSpPr>
              <a:stCxn id="204" idx="2"/>
            </p:cNvCxnSpPr>
            <p:nvPr/>
          </p:nvCxnSpPr>
          <p:spPr>
            <a:xfrm flipH="1">
              <a:off x="4548189" y="4941888"/>
              <a:ext cx="1587" cy="19367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모서리가 둥근 직사각형 202"/>
            <p:cNvSpPr/>
            <p:nvPr/>
          </p:nvSpPr>
          <p:spPr bwMode="auto">
            <a:xfrm>
              <a:off x="9840914" y="3589338"/>
              <a:ext cx="915987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회원가입</a:t>
              </a:r>
            </a:p>
          </p:txBody>
        </p:sp>
        <p:sp>
          <p:nvSpPr>
            <p:cNvPr id="204" name="모서리가 둥근 직사각형 203"/>
            <p:cNvSpPr/>
            <p:nvPr/>
          </p:nvSpPr>
          <p:spPr>
            <a:xfrm>
              <a:off x="4081464" y="4668838"/>
              <a:ext cx="935037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Diet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205" name="꺾인 연결선 204"/>
            <p:cNvCxnSpPr>
              <a:stCxn id="219" idx="3"/>
              <a:endCxn id="203" idx="1"/>
            </p:cNvCxnSpPr>
            <p:nvPr/>
          </p:nvCxnSpPr>
          <p:spPr>
            <a:xfrm flipV="1">
              <a:off x="9580564" y="3697288"/>
              <a:ext cx="260350" cy="1651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꺾인 연결선 205"/>
            <p:cNvCxnSpPr>
              <a:stCxn id="219" idx="3"/>
              <a:endCxn id="207" idx="1"/>
            </p:cNvCxnSpPr>
            <p:nvPr/>
          </p:nvCxnSpPr>
          <p:spPr>
            <a:xfrm>
              <a:off x="9580564" y="3862388"/>
              <a:ext cx="260350" cy="1206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모서리가 둥근 직사각형 206"/>
            <p:cNvSpPr/>
            <p:nvPr/>
          </p:nvSpPr>
          <p:spPr bwMode="auto">
            <a:xfrm>
              <a:off x="9840914" y="3875088"/>
              <a:ext cx="915987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900" dirty="0">
                  <a:latin typeface="+mn-ea"/>
                  <a:ea typeface="굴림" panose="020B0600000101010101" pitchFamily="50" charset="-127"/>
                </a:rPr>
                <a:t>ID/PW</a:t>
              </a: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찾기</a:t>
              </a:r>
            </a:p>
          </p:txBody>
        </p:sp>
        <p:sp>
          <p:nvSpPr>
            <p:cNvPr id="208" name="모서리가 둥근 직사각형 207"/>
            <p:cNvSpPr/>
            <p:nvPr/>
          </p:nvSpPr>
          <p:spPr>
            <a:xfrm>
              <a:off x="5160964" y="4668838"/>
              <a:ext cx="936625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Fitness</a:t>
              </a:r>
              <a:endParaRPr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209" name="모서리가 둥근 직사각형 208"/>
            <p:cNvSpPr/>
            <p:nvPr/>
          </p:nvSpPr>
          <p:spPr bwMode="auto">
            <a:xfrm>
              <a:off x="5300664" y="5942013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 err="1">
                  <a:latin typeface="+mn-ea"/>
                  <a:ea typeface="굴림" panose="020B0600000101010101" pitchFamily="50" charset="-127"/>
                </a:rPr>
                <a:t>유산소</a:t>
              </a:r>
              <a:endParaRPr lang="ko-KR" altLang="en-US" sz="900" dirty="0"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210" name="직선 연결선 209"/>
            <p:cNvCxnSpPr>
              <a:stCxn id="211" idx="2"/>
              <a:endCxn id="212" idx="0"/>
            </p:cNvCxnSpPr>
            <p:nvPr/>
          </p:nvCxnSpPr>
          <p:spPr>
            <a:xfrm flipH="1">
              <a:off x="10115551" y="4943475"/>
              <a:ext cx="0" cy="2047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모서리가 둥근 직사각형 210"/>
            <p:cNvSpPr/>
            <p:nvPr/>
          </p:nvSpPr>
          <p:spPr>
            <a:xfrm>
              <a:off x="9647239" y="4670425"/>
              <a:ext cx="936625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Share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212" name="모서리가 둥근 직사각형 211"/>
            <p:cNvSpPr/>
            <p:nvPr/>
          </p:nvSpPr>
          <p:spPr bwMode="auto">
            <a:xfrm>
              <a:off x="9752014" y="5148263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 err="1">
                  <a:latin typeface="+mn-ea"/>
                  <a:ea typeface="굴림" panose="020B0600000101010101" pitchFamily="50" charset="-127"/>
                </a:rPr>
                <a:t>화면캡쳐</a:t>
              </a:r>
              <a:endParaRPr lang="ko-KR" altLang="en-US" sz="900" dirty="0"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213" name="직선 연결선 212"/>
            <p:cNvCxnSpPr>
              <a:stCxn id="214" idx="2"/>
              <a:endCxn id="215" idx="2"/>
            </p:cNvCxnSpPr>
            <p:nvPr/>
          </p:nvCxnSpPr>
          <p:spPr>
            <a:xfrm flipH="1">
              <a:off x="6684964" y="4941888"/>
              <a:ext cx="4762" cy="42227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모서리가 둥근 직사각형 213"/>
            <p:cNvSpPr/>
            <p:nvPr/>
          </p:nvSpPr>
          <p:spPr>
            <a:xfrm>
              <a:off x="6221414" y="4668838"/>
              <a:ext cx="936625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Drinking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215" name="모서리가 둥근 직사각형 214"/>
            <p:cNvSpPr/>
            <p:nvPr/>
          </p:nvSpPr>
          <p:spPr bwMode="auto">
            <a:xfrm>
              <a:off x="6323014" y="5148263"/>
              <a:ext cx="725487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 err="1">
                  <a:latin typeface="+mn-ea"/>
                  <a:ea typeface="굴림" panose="020B0600000101010101" pitchFamily="50" charset="-127"/>
                </a:rPr>
                <a:t>알콜측정</a:t>
              </a:r>
              <a:endParaRPr lang="ko-KR" altLang="en-US" sz="900" dirty="0"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216" name="꺾인 연결선 215"/>
            <p:cNvCxnSpPr>
              <a:stCxn id="201" idx="2"/>
              <a:endCxn id="204" idx="0"/>
            </p:cNvCxnSpPr>
            <p:nvPr/>
          </p:nvCxnSpPr>
          <p:spPr>
            <a:xfrm rot="5400000">
              <a:off x="5706270" y="2591594"/>
              <a:ext cx="919163" cy="323532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꺾인 연결선 216"/>
            <p:cNvCxnSpPr>
              <a:stCxn id="201" idx="2"/>
              <a:endCxn id="214" idx="0"/>
            </p:cNvCxnSpPr>
            <p:nvPr/>
          </p:nvCxnSpPr>
          <p:spPr>
            <a:xfrm rot="5400000">
              <a:off x="6777038" y="3662363"/>
              <a:ext cx="919163" cy="10937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꺾인 연결선 217"/>
            <p:cNvCxnSpPr>
              <a:stCxn id="201" idx="2"/>
              <a:endCxn id="211" idx="0"/>
            </p:cNvCxnSpPr>
            <p:nvPr/>
          </p:nvCxnSpPr>
          <p:spPr>
            <a:xfrm rot="16200000" flipH="1">
              <a:off x="8489158" y="3044031"/>
              <a:ext cx="920750" cy="23320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모서리가 둥근 직사각형 218"/>
            <p:cNvSpPr/>
            <p:nvPr/>
          </p:nvSpPr>
          <p:spPr>
            <a:xfrm>
              <a:off x="8401051" y="3725863"/>
              <a:ext cx="1179513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Login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220" name="꺾인 연결선 32"/>
            <p:cNvCxnSpPr>
              <a:stCxn id="201" idx="2"/>
              <a:endCxn id="219" idx="1"/>
            </p:cNvCxnSpPr>
            <p:nvPr/>
          </p:nvCxnSpPr>
          <p:spPr>
            <a:xfrm rot="16200000" flipH="1">
              <a:off x="8035926" y="3497263"/>
              <a:ext cx="112713" cy="617537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꺾인 연결선 220"/>
            <p:cNvCxnSpPr>
              <a:stCxn id="201" idx="2"/>
            </p:cNvCxnSpPr>
            <p:nvPr/>
          </p:nvCxnSpPr>
          <p:spPr>
            <a:xfrm rot="16200000" flipH="1">
              <a:off x="9109076" y="2424114"/>
              <a:ext cx="865188" cy="3516312"/>
            </a:xfrm>
            <a:prstGeom prst="bentConnector3">
              <a:avLst>
                <a:gd name="adj1" fmla="val 53522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>
              <a:stCxn id="223" idx="2"/>
              <a:endCxn id="226" idx="0"/>
            </p:cNvCxnSpPr>
            <p:nvPr/>
          </p:nvCxnSpPr>
          <p:spPr>
            <a:xfrm>
              <a:off x="11303001" y="4943475"/>
              <a:ext cx="0" cy="9017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모서리가 둥근 직사각형 222"/>
            <p:cNvSpPr/>
            <p:nvPr/>
          </p:nvSpPr>
          <p:spPr>
            <a:xfrm>
              <a:off x="10834689" y="4668838"/>
              <a:ext cx="936625" cy="274637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회원정보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224" name="모서리가 둥근 직사각형 223"/>
            <p:cNvSpPr/>
            <p:nvPr/>
          </p:nvSpPr>
          <p:spPr bwMode="auto">
            <a:xfrm>
              <a:off x="10939464" y="514032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정보수정</a:t>
              </a:r>
            </a:p>
          </p:txBody>
        </p:sp>
        <p:sp>
          <p:nvSpPr>
            <p:cNvPr id="225" name="모서리가 둥근 직사각형 224"/>
            <p:cNvSpPr/>
            <p:nvPr/>
          </p:nvSpPr>
          <p:spPr bwMode="auto">
            <a:xfrm>
              <a:off x="10939464" y="548322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비밀번호 수정</a:t>
              </a:r>
            </a:p>
          </p:txBody>
        </p:sp>
        <p:sp>
          <p:nvSpPr>
            <p:cNvPr id="226" name="모서리가 둥근 직사각형 225"/>
            <p:cNvSpPr/>
            <p:nvPr/>
          </p:nvSpPr>
          <p:spPr bwMode="auto">
            <a:xfrm>
              <a:off x="10939464" y="584517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탈퇴</a:t>
              </a: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4081464" y="2941638"/>
              <a:ext cx="4318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8" name="TextBox 41"/>
            <p:cNvSpPr txBox="1">
              <a:spLocks noChangeArrowheads="1"/>
            </p:cNvSpPr>
            <p:nvPr/>
          </p:nvSpPr>
          <p:spPr bwMode="auto">
            <a:xfrm>
              <a:off x="4471989" y="2916238"/>
              <a:ext cx="800100" cy="21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800"/>
                <a:t>회원인증화면</a:t>
              </a:r>
            </a:p>
          </p:txBody>
        </p:sp>
        <p:sp>
          <p:nvSpPr>
            <p:cNvPr id="229" name="모서리가 둥근 직사각형 228"/>
            <p:cNvSpPr/>
            <p:nvPr/>
          </p:nvSpPr>
          <p:spPr bwMode="auto">
            <a:xfrm>
              <a:off x="6323014" y="5500688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측정 결과</a:t>
              </a:r>
            </a:p>
          </p:txBody>
        </p:sp>
        <p:cxnSp>
          <p:nvCxnSpPr>
            <p:cNvPr id="230" name="직선 연결선 229"/>
            <p:cNvCxnSpPr>
              <a:stCxn id="231" idx="2"/>
              <a:endCxn id="232" idx="2"/>
            </p:cNvCxnSpPr>
            <p:nvPr/>
          </p:nvCxnSpPr>
          <p:spPr>
            <a:xfrm flipH="1">
              <a:off x="7788276" y="4941888"/>
              <a:ext cx="1588" cy="40957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모서리가 둥근 직사각형 230"/>
            <p:cNvSpPr/>
            <p:nvPr/>
          </p:nvSpPr>
          <p:spPr>
            <a:xfrm>
              <a:off x="7321551" y="4668838"/>
              <a:ext cx="935038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900" b="1" dirty="0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Sleeping</a:t>
              </a:r>
              <a:endParaRPr kumimoji="0"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232" name="모서리가 둥근 직사각형 231"/>
            <p:cNvSpPr/>
            <p:nvPr/>
          </p:nvSpPr>
          <p:spPr bwMode="auto">
            <a:xfrm>
              <a:off x="7424739" y="5135563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수면측정</a:t>
              </a:r>
            </a:p>
          </p:txBody>
        </p:sp>
        <p:sp>
          <p:nvSpPr>
            <p:cNvPr id="233" name="모서리가 둥근 직사각형 232"/>
            <p:cNvSpPr/>
            <p:nvPr/>
          </p:nvSpPr>
          <p:spPr bwMode="auto">
            <a:xfrm>
              <a:off x="4476751" y="5942013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근력운동</a:t>
              </a:r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4081464" y="3206750"/>
              <a:ext cx="431800" cy="142875"/>
            </a:xfrm>
            <a:prstGeom prst="rect">
              <a:avLst/>
            </a:prstGeom>
            <a:solidFill>
              <a:srgbClr val="92D050"/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5" name="TextBox 50"/>
            <p:cNvSpPr txBox="1">
              <a:spLocks noChangeArrowheads="1"/>
            </p:cNvSpPr>
            <p:nvPr/>
          </p:nvSpPr>
          <p:spPr bwMode="auto">
            <a:xfrm>
              <a:off x="4471989" y="3157538"/>
              <a:ext cx="6985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800"/>
                <a:t>관리자화면</a:t>
              </a:r>
            </a:p>
          </p:txBody>
        </p:sp>
        <p:sp>
          <p:nvSpPr>
            <p:cNvPr id="236" name="모서리가 둥근 직사각형 235"/>
            <p:cNvSpPr/>
            <p:nvPr/>
          </p:nvSpPr>
          <p:spPr>
            <a:xfrm>
              <a:off x="8437564" y="4668838"/>
              <a:ext cx="936625" cy="27305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en-US" altLang="ko-KR" sz="900" b="1" dirty="0" err="1">
                  <a:solidFill>
                    <a:schemeClr val="bg1"/>
                  </a:solidFill>
                  <a:latin typeface="+mn-ea"/>
                  <a:ea typeface="굴림" panose="020B0600000101010101" pitchFamily="50" charset="-127"/>
                </a:rPr>
                <a:t>WordCloud</a:t>
              </a:r>
              <a:endParaRPr lang="ko-KR" altLang="en-US" sz="900" b="1" dirty="0">
                <a:solidFill>
                  <a:schemeClr val="bg1"/>
                </a:solidFill>
                <a:latin typeface="+mn-ea"/>
                <a:ea typeface="굴림" panose="020B0600000101010101" pitchFamily="50" charset="-127"/>
              </a:endParaRPr>
            </a:p>
          </p:txBody>
        </p:sp>
        <p:sp>
          <p:nvSpPr>
            <p:cNvPr id="237" name="모서리가 둥근 직사각형 236"/>
            <p:cNvSpPr/>
            <p:nvPr/>
          </p:nvSpPr>
          <p:spPr bwMode="auto">
            <a:xfrm>
              <a:off x="8537576" y="5135563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 err="1">
                  <a:latin typeface="+mn-ea"/>
                  <a:ea typeface="굴림" panose="020B0600000101010101" pitchFamily="50" charset="-127"/>
                </a:rPr>
                <a:t>크롤링</a:t>
              </a: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 결과</a:t>
              </a:r>
            </a:p>
          </p:txBody>
        </p:sp>
        <p:sp>
          <p:nvSpPr>
            <p:cNvPr id="239" name="모서리가 둥근 직사각형 238"/>
            <p:cNvSpPr/>
            <p:nvPr/>
          </p:nvSpPr>
          <p:spPr bwMode="auto">
            <a:xfrm>
              <a:off x="3803651" y="5359400"/>
              <a:ext cx="636588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상세보기</a:t>
              </a:r>
            </a:p>
          </p:txBody>
        </p:sp>
        <p:sp>
          <p:nvSpPr>
            <p:cNvPr id="240" name="모서리가 둥근 직사각형 239"/>
            <p:cNvSpPr/>
            <p:nvPr/>
          </p:nvSpPr>
          <p:spPr bwMode="auto">
            <a:xfrm>
              <a:off x="4594226" y="5364163"/>
              <a:ext cx="636588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식단 관리</a:t>
              </a:r>
            </a:p>
          </p:txBody>
        </p:sp>
        <p:cxnSp>
          <p:nvCxnSpPr>
            <p:cNvPr id="241" name="꺾인 연결선 240"/>
            <p:cNvCxnSpPr>
              <a:stCxn id="239" idx="0"/>
              <a:endCxn id="240" idx="0"/>
            </p:cNvCxnSpPr>
            <p:nvPr/>
          </p:nvCxnSpPr>
          <p:spPr>
            <a:xfrm rot="16200000" flipH="1">
              <a:off x="4514851" y="4967288"/>
              <a:ext cx="4763" cy="788987"/>
            </a:xfrm>
            <a:prstGeom prst="bentConnector3">
              <a:avLst>
                <a:gd name="adj1" fmla="val -550976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모서리가 둥근 직사각형 241"/>
            <p:cNvSpPr/>
            <p:nvPr/>
          </p:nvSpPr>
          <p:spPr bwMode="auto">
            <a:xfrm>
              <a:off x="6124576" y="594042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 err="1">
                  <a:latin typeface="+mn-ea"/>
                  <a:ea typeface="굴림" panose="020B0600000101010101" pitchFamily="50" charset="-127"/>
                </a:rPr>
                <a:t>스트레칭</a:t>
              </a:r>
              <a:endParaRPr lang="ko-KR" altLang="en-US" sz="900" dirty="0">
                <a:latin typeface="+mn-ea"/>
                <a:ea typeface="굴림" panose="020B0600000101010101" pitchFamily="50" charset="-127"/>
              </a:endParaRPr>
            </a:p>
          </p:txBody>
        </p:sp>
        <p:cxnSp>
          <p:nvCxnSpPr>
            <p:cNvPr id="243" name="꺾인 연결선 242"/>
            <p:cNvCxnSpPr>
              <a:stCxn id="233" idx="0"/>
              <a:endCxn id="242" idx="0"/>
            </p:cNvCxnSpPr>
            <p:nvPr/>
          </p:nvCxnSpPr>
          <p:spPr>
            <a:xfrm rot="5400000" flipH="1" flipV="1">
              <a:off x="5663408" y="5117306"/>
              <a:ext cx="1588" cy="1647825"/>
            </a:xfrm>
            <a:prstGeom prst="bentConnector3">
              <a:avLst>
                <a:gd name="adj1" fmla="val 1069054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모서리가 둥근 직사각형 243"/>
            <p:cNvSpPr/>
            <p:nvPr/>
          </p:nvSpPr>
          <p:spPr bwMode="auto">
            <a:xfrm>
              <a:off x="7426326" y="551497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측정 결과</a:t>
              </a:r>
            </a:p>
          </p:txBody>
        </p:sp>
        <p:sp>
          <p:nvSpPr>
            <p:cNvPr id="245" name="모서리가 둥근 직사각형 244"/>
            <p:cNvSpPr/>
            <p:nvPr/>
          </p:nvSpPr>
          <p:spPr bwMode="auto">
            <a:xfrm>
              <a:off x="9752014" y="5514975"/>
              <a:ext cx="725487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공유방식</a:t>
              </a:r>
            </a:p>
          </p:txBody>
        </p:sp>
        <p:sp>
          <p:nvSpPr>
            <p:cNvPr id="246" name="모서리가 둥근 직사각형 245"/>
            <p:cNvSpPr/>
            <p:nvPr/>
          </p:nvSpPr>
          <p:spPr bwMode="auto">
            <a:xfrm>
              <a:off x="4471989" y="637222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900" dirty="0">
                  <a:latin typeface="+mn-ea"/>
                  <a:ea typeface="굴림" panose="020B0600000101010101" pitchFamily="50" charset="-127"/>
                </a:rPr>
                <a:t>GIF </a:t>
              </a: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파일</a:t>
              </a:r>
            </a:p>
          </p:txBody>
        </p:sp>
        <p:sp>
          <p:nvSpPr>
            <p:cNvPr id="247" name="모서리가 둥근 직사각형 246"/>
            <p:cNvSpPr/>
            <p:nvPr/>
          </p:nvSpPr>
          <p:spPr bwMode="auto">
            <a:xfrm>
              <a:off x="5300664" y="637222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900" dirty="0">
                  <a:latin typeface="+mn-ea"/>
                  <a:ea typeface="굴림" panose="020B0600000101010101" pitchFamily="50" charset="-127"/>
                </a:rPr>
                <a:t>GPS </a:t>
              </a: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측정</a:t>
              </a:r>
            </a:p>
          </p:txBody>
        </p:sp>
        <p:sp>
          <p:nvSpPr>
            <p:cNvPr id="248" name="모서리가 둥근 직사각형 247"/>
            <p:cNvSpPr/>
            <p:nvPr/>
          </p:nvSpPr>
          <p:spPr bwMode="auto">
            <a:xfrm>
              <a:off x="6124576" y="6372225"/>
              <a:ext cx="727075" cy="215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900" dirty="0">
                  <a:latin typeface="+mn-ea"/>
                  <a:ea typeface="굴림" panose="020B0600000101010101" pitchFamily="50" charset="-127"/>
                </a:rPr>
                <a:t>동영상</a:t>
              </a:r>
            </a:p>
          </p:txBody>
        </p:sp>
        <p:cxnSp>
          <p:nvCxnSpPr>
            <p:cNvPr id="249" name="직선 연결선 248"/>
            <p:cNvCxnSpPr>
              <a:stCxn id="233" idx="2"/>
              <a:endCxn id="246" idx="0"/>
            </p:cNvCxnSpPr>
            <p:nvPr/>
          </p:nvCxnSpPr>
          <p:spPr>
            <a:xfrm flipH="1">
              <a:off x="4835526" y="6157913"/>
              <a:ext cx="4763" cy="2143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>
              <a:stCxn id="209" idx="2"/>
              <a:endCxn id="247" idx="0"/>
            </p:cNvCxnSpPr>
            <p:nvPr/>
          </p:nvCxnSpPr>
          <p:spPr>
            <a:xfrm>
              <a:off x="5664201" y="6157913"/>
              <a:ext cx="0" cy="2143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>
              <a:stCxn id="242" idx="2"/>
              <a:endCxn id="248" idx="0"/>
            </p:cNvCxnSpPr>
            <p:nvPr/>
          </p:nvCxnSpPr>
          <p:spPr>
            <a:xfrm flipH="1">
              <a:off x="6488114" y="6156325"/>
              <a:ext cx="0" cy="215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>
              <a:stCxn id="215" idx="2"/>
              <a:endCxn id="229" idx="0"/>
            </p:cNvCxnSpPr>
            <p:nvPr/>
          </p:nvCxnSpPr>
          <p:spPr>
            <a:xfrm>
              <a:off x="6684964" y="5364163"/>
              <a:ext cx="1587" cy="13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>
              <a:stCxn id="232" idx="2"/>
              <a:endCxn id="244" idx="0"/>
            </p:cNvCxnSpPr>
            <p:nvPr/>
          </p:nvCxnSpPr>
          <p:spPr>
            <a:xfrm>
              <a:off x="7788276" y="5351463"/>
              <a:ext cx="1588" cy="163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>
              <a:stCxn id="236" idx="2"/>
              <a:endCxn id="237" idx="0"/>
            </p:cNvCxnSpPr>
            <p:nvPr/>
          </p:nvCxnSpPr>
          <p:spPr>
            <a:xfrm flipH="1">
              <a:off x="8901114" y="4941888"/>
              <a:ext cx="4762" cy="19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>
              <a:stCxn id="212" idx="2"/>
              <a:endCxn id="245" idx="0"/>
            </p:cNvCxnSpPr>
            <p:nvPr/>
          </p:nvCxnSpPr>
          <p:spPr>
            <a:xfrm flipH="1">
              <a:off x="10113964" y="5364163"/>
              <a:ext cx="1587" cy="150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꺾인 연결선 255"/>
            <p:cNvCxnSpPr>
              <a:stCxn id="201" idx="2"/>
              <a:endCxn id="236" idx="0"/>
            </p:cNvCxnSpPr>
            <p:nvPr/>
          </p:nvCxnSpPr>
          <p:spPr>
            <a:xfrm rot="16200000" flipH="1">
              <a:off x="7885907" y="3648869"/>
              <a:ext cx="919163" cy="112077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꺾인 연결선 256"/>
            <p:cNvCxnSpPr>
              <a:stCxn id="201" idx="2"/>
              <a:endCxn id="231" idx="0"/>
            </p:cNvCxnSpPr>
            <p:nvPr/>
          </p:nvCxnSpPr>
          <p:spPr>
            <a:xfrm rot="16200000" flipH="1">
              <a:off x="7327901" y="4206875"/>
              <a:ext cx="919163" cy="476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69B59D55-BAB6-4C8C-9B7B-39C3D3A248E7}"/>
              </a:ext>
            </a:extLst>
          </p:cNvPr>
          <p:cNvSpPr/>
          <p:nvPr/>
        </p:nvSpPr>
        <p:spPr>
          <a:xfrm>
            <a:off x="7712364" y="0"/>
            <a:ext cx="4479635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94738"/>
            <a:ext cx="2832100" cy="410309"/>
          </a:xfrm>
        </p:spPr>
        <p:txBody>
          <a:bodyPr>
            <a:norm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+mn-ea"/>
                <a:ea typeface="+mn-ea"/>
              </a:rPr>
              <a:t>DB</a:t>
            </a:r>
            <a:r>
              <a:rPr lang="ko-KR" altLang="en-US" sz="2200" dirty="0" err="1">
                <a:solidFill>
                  <a:schemeClr val="bg1"/>
                </a:solidFill>
                <a:latin typeface="+mn-ea"/>
                <a:ea typeface="+mn-ea"/>
              </a:rPr>
              <a:t>다이어</a:t>
            </a:r>
            <a:r>
              <a:rPr lang="ko-KR" altLang="en-US" sz="22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  <a:ea typeface="+mn-ea"/>
              </a:rPr>
              <a:t>그램</a:t>
            </a:r>
            <a:endParaRPr lang="en-US" sz="2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122" name="Picture 2" descr="C:\Users\LG-PC\Desktop\d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596" y="803563"/>
            <a:ext cx="11036966" cy="604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49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F3FC2-CE70-462A-B877-0BCE0F8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313591"/>
            <a:ext cx="2832100" cy="41030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5-2 </a:t>
            </a:r>
            <a:r>
              <a:rPr lang="en-US" altLang="ko-KR" sz="2000" dirty="0">
                <a:solidFill>
                  <a:schemeClr val="bg1"/>
                </a:solidFill>
              </a:rPr>
              <a:t>Class</a:t>
            </a:r>
            <a:r>
              <a:rPr lang="ko-KR" altLang="en-US" sz="2000" dirty="0" err="1">
                <a:solidFill>
                  <a:schemeClr val="bg1"/>
                </a:solidFill>
              </a:rPr>
              <a:t>다이어</a:t>
            </a:r>
            <a:r>
              <a:rPr lang="ko-KR" altLang="en-US" sz="2000" dirty="0">
                <a:solidFill>
                  <a:schemeClr val="bg1"/>
                </a:solidFill>
              </a:rPr>
              <a:t> 그램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xmlns="" id="{A925A269-A6A8-4A29-9CFF-B533BE7505CF}"/>
              </a:ext>
            </a:extLst>
          </p:cNvPr>
          <p:cNvSpPr/>
          <p:nvPr/>
        </p:nvSpPr>
        <p:spPr>
          <a:xfrm>
            <a:off x="130630" y="725715"/>
            <a:ext cx="11959771" cy="60452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9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36AC8EBB-3918-45DD-86B4-68A93F6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4" y="648532"/>
            <a:ext cx="8343900" cy="40243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: Shape 197">
            <a:extLst>
              <a:ext uri="{FF2B5EF4-FFF2-40B4-BE49-F238E27FC236}">
                <a16:creationId xmlns:a16="http://schemas.microsoft.com/office/drawing/2014/main" xmlns="" id="{659B28A5-3F39-4F5B-B84B-C45FFE5A3199}"/>
              </a:ext>
            </a:extLst>
          </p:cNvPr>
          <p:cNvSpPr/>
          <p:nvPr/>
        </p:nvSpPr>
        <p:spPr>
          <a:xfrm flipV="1">
            <a:off x="877445" y="1476739"/>
            <a:ext cx="10704955" cy="3904522"/>
          </a:xfrm>
          <a:custGeom>
            <a:avLst/>
            <a:gdLst>
              <a:gd name="connsiteX0" fmla="*/ 1135557 w 8389533"/>
              <a:gd name="connsiteY0" fmla="*/ 3221840 h 3221840"/>
              <a:gd name="connsiteX1" fmla="*/ 2271121 w 8389533"/>
              <a:gd name="connsiteY1" fmla="*/ 2084065 h 3221840"/>
              <a:gd name="connsiteX2" fmla="*/ 2270349 w 8389533"/>
              <a:gd name="connsiteY2" fmla="*/ 1669768 h 3221840"/>
              <a:gd name="connsiteX3" fmla="*/ 2270073 w 8389533"/>
              <a:gd name="connsiteY3" fmla="*/ 1611731 h 3221840"/>
              <a:gd name="connsiteX4" fmla="*/ 2270554 w 8389533"/>
              <a:gd name="connsiteY4" fmla="*/ 1611731 h 3221840"/>
              <a:gd name="connsiteX5" fmla="*/ 2269665 w 8389533"/>
              <a:gd name="connsiteY5" fmla="*/ 1559029 h 3221840"/>
              <a:gd name="connsiteX6" fmla="*/ 2281237 w 8389533"/>
              <a:gd name="connsiteY6" fmla="*/ 1082122 h 3221840"/>
              <a:gd name="connsiteX7" fmla="*/ 3176106 w 8389533"/>
              <a:gd name="connsiteY7" fmla="*/ 241159 h 3221840"/>
              <a:gd name="connsiteX8" fmla="*/ 4070978 w 8389533"/>
              <a:gd name="connsiteY8" fmla="*/ 1075938 h 3221840"/>
              <a:gd name="connsiteX9" fmla="*/ 4082550 w 8389533"/>
              <a:gd name="connsiteY9" fmla="*/ 1558256 h 3221840"/>
              <a:gd name="connsiteX10" fmla="*/ 4081652 w 8389533"/>
              <a:gd name="connsiteY10" fmla="*/ 1611731 h 3221840"/>
              <a:gd name="connsiteX11" fmla="*/ 4082338 w 8389533"/>
              <a:gd name="connsiteY11" fmla="*/ 1611731 h 3221840"/>
              <a:gd name="connsiteX12" fmla="*/ 4081513 w 8389533"/>
              <a:gd name="connsiteY12" fmla="*/ 1722238 h 3221840"/>
              <a:gd name="connsiteX13" fmla="*/ 4078717 w 8389533"/>
              <a:gd name="connsiteY13" fmla="*/ 2084065 h 3221840"/>
              <a:gd name="connsiteX14" fmla="*/ 5214274 w 8389533"/>
              <a:gd name="connsiteY14" fmla="*/ 3221840 h 3221840"/>
              <a:gd name="connsiteX15" fmla="*/ 6349838 w 8389533"/>
              <a:gd name="connsiteY15" fmla="*/ 2084065 h 3221840"/>
              <a:gd name="connsiteX16" fmla="*/ 6349066 w 8389533"/>
              <a:gd name="connsiteY16" fmla="*/ 1669768 h 3221840"/>
              <a:gd name="connsiteX17" fmla="*/ 6348782 w 8389533"/>
              <a:gd name="connsiteY17" fmla="*/ 1610109 h 3221840"/>
              <a:gd name="connsiteX18" fmla="*/ 6348390 w 8389533"/>
              <a:gd name="connsiteY18" fmla="*/ 1610109 h 3221840"/>
              <a:gd name="connsiteX19" fmla="*/ 6347528 w 8389533"/>
              <a:gd name="connsiteY19" fmla="*/ 1559029 h 3221840"/>
              <a:gd name="connsiteX20" fmla="*/ 6359100 w 8389533"/>
              <a:gd name="connsiteY20" fmla="*/ 1082122 h 3221840"/>
              <a:gd name="connsiteX21" fmla="*/ 7253969 w 8389533"/>
              <a:gd name="connsiteY21" fmla="*/ 241159 h 3221840"/>
              <a:gd name="connsiteX22" fmla="*/ 8148841 w 8389533"/>
              <a:gd name="connsiteY22" fmla="*/ 1075938 h 3221840"/>
              <a:gd name="connsiteX23" fmla="*/ 8160413 w 8389533"/>
              <a:gd name="connsiteY23" fmla="*/ 1558256 h 3221840"/>
              <a:gd name="connsiteX24" fmla="*/ 8159515 w 8389533"/>
              <a:gd name="connsiteY24" fmla="*/ 1611731 h 3221840"/>
              <a:gd name="connsiteX25" fmla="*/ 8388477 w 8389533"/>
              <a:gd name="connsiteY25" fmla="*/ 1611731 h 3221840"/>
              <a:gd name="connsiteX26" fmla="*/ 8388761 w 8389533"/>
              <a:gd name="connsiteY26" fmla="*/ 1552072 h 3221840"/>
              <a:gd name="connsiteX27" fmla="*/ 8389533 w 8389533"/>
              <a:gd name="connsiteY27" fmla="*/ 1137775 h 3221840"/>
              <a:gd name="connsiteX28" fmla="*/ 7253969 w 8389533"/>
              <a:gd name="connsiteY28" fmla="*/ 0 h 3221840"/>
              <a:gd name="connsiteX29" fmla="*/ 6118412 w 8389533"/>
              <a:gd name="connsiteY29" fmla="*/ 1137775 h 3221840"/>
              <a:gd name="connsiteX30" fmla="*/ 6121208 w 8389533"/>
              <a:gd name="connsiteY30" fmla="*/ 1499602 h 3221840"/>
              <a:gd name="connsiteX31" fmla="*/ 6122033 w 8389533"/>
              <a:gd name="connsiteY31" fmla="*/ 1610109 h 3221840"/>
              <a:gd name="connsiteX32" fmla="*/ 6119820 w 8389533"/>
              <a:gd name="connsiteY32" fmla="*/ 1610109 h 3221840"/>
              <a:gd name="connsiteX33" fmla="*/ 6120718 w 8389533"/>
              <a:gd name="connsiteY33" fmla="*/ 1663584 h 3221840"/>
              <a:gd name="connsiteX34" fmla="*/ 6109146 w 8389533"/>
              <a:gd name="connsiteY34" fmla="*/ 2145902 h 3221840"/>
              <a:gd name="connsiteX35" fmla="*/ 5214274 w 8389533"/>
              <a:gd name="connsiteY35" fmla="*/ 2980681 h 3221840"/>
              <a:gd name="connsiteX36" fmla="*/ 4319405 w 8389533"/>
              <a:gd name="connsiteY36" fmla="*/ 2139718 h 3221840"/>
              <a:gd name="connsiteX37" fmla="*/ 4307833 w 8389533"/>
              <a:gd name="connsiteY37" fmla="*/ 1662811 h 3221840"/>
              <a:gd name="connsiteX38" fmla="*/ 4308695 w 8389533"/>
              <a:gd name="connsiteY38" fmla="*/ 1611731 h 3221840"/>
              <a:gd name="connsiteX39" fmla="*/ 4310614 w 8389533"/>
              <a:gd name="connsiteY39" fmla="*/ 1611731 h 3221840"/>
              <a:gd name="connsiteX40" fmla="*/ 4310898 w 8389533"/>
              <a:gd name="connsiteY40" fmla="*/ 1552072 h 3221840"/>
              <a:gd name="connsiteX41" fmla="*/ 4311670 w 8389533"/>
              <a:gd name="connsiteY41" fmla="*/ 1137775 h 3221840"/>
              <a:gd name="connsiteX42" fmla="*/ 3176106 w 8389533"/>
              <a:gd name="connsiteY42" fmla="*/ 0 h 3221840"/>
              <a:gd name="connsiteX43" fmla="*/ 2040549 w 8389533"/>
              <a:gd name="connsiteY43" fmla="*/ 1137775 h 3221840"/>
              <a:gd name="connsiteX44" fmla="*/ 2043345 w 8389533"/>
              <a:gd name="connsiteY44" fmla="*/ 1499602 h 3221840"/>
              <a:gd name="connsiteX45" fmla="*/ 2044170 w 8389533"/>
              <a:gd name="connsiteY45" fmla="*/ 1610109 h 3221840"/>
              <a:gd name="connsiteX46" fmla="*/ 2041103 w 8389533"/>
              <a:gd name="connsiteY46" fmla="*/ 1610109 h 3221840"/>
              <a:gd name="connsiteX47" fmla="*/ 2042001 w 8389533"/>
              <a:gd name="connsiteY47" fmla="*/ 1663584 h 3221840"/>
              <a:gd name="connsiteX48" fmla="*/ 2030429 w 8389533"/>
              <a:gd name="connsiteY48" fmla="*/ 2145902 h 3221840"/>
              <a:gd name="connsiteX49" fmla="*/ 1135557 w 8389533"/>
              <a:gd name="connsiteY49" fmla="*/ 2980681 h 3221840"/>
              <a:gd name="connsiteX50" fmla="*/ 240688 w 8389533"/>
              <a:gd name="connsiteY50" fmla="*/ 2139718 h 3221840"/>
              <a:gd name="connsiteX51" fmla="*/ 229116 w 8389533"/>
              <a:gd name="connsiteY51" fmla="*/ 1662811 h 3221840"/>
              <a:gd name="connsiteX52" fmla="*/ 230005 w 8389533"/>
              <a:gd name="connsiteY52" fmla="*/ 1610109 h 3221840"/>
              <a:gd name="connsiteX53" fmla="*/ 3633 w 8389533"/>
              <a:gd name="connsiteY53" fmla="*/ 1610109 h 3221840"/>
              <a:gd name="connsiteX54" fmla="*/ 2796 w 8389533"/>
              <a:gd name="connsiteY54" fmla="*/ 1722238 h 3221840"/>
              <a:gd name="connsiteX55" fmla="*/ 0 w 8389533"/>
              <a:gd name="connsiteY55" fmla="*/ 2084065 h 3221840"/>
              <a:gd name="connsiteX56" fmla="*/ 1135557 w 8389533"/>
              <a:gd name="connsiteY56" fmla="*/ 3221840 h 32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389533" h="3221840">
                <a:moveTo>
                  <a:pt x="1135557" y="3221840"/>
                </a:moveTo>
                <a:cubicBezTo>
                  <a:pt x="1765053" y="3221840"/>
                  <a:pt x="2271121" y="2714788"/>
                  <a:pt x="2271121" y="2084065"/>
                </a:cubicBezTo>
                <a:cubicBezTo>
                  <a:pt x="2271121" y="2065515"/>
                  <a:pt x="2271121" y="1875371"/>
                  <a:pt x="2270349" y="1669768"/>
                </a:cubicBezTo>
                <a:lnTo>
                  <a:pt x="2270073" y="1611731"/>
                </a:lnTo>
                <a:lnTo>
                  <a:pt x="2270554" y="1611731"/>
                </a:lnTo>
                <a:lnTo>
                  <a:pt x="2269665" y="1559029"/>
                </a:lnTo>
                <a:cubicBezTo>
                  <a:pt x="2267351" y="1372749"/>
                  <a:pt x="2268894" y="1190335"/>
                  <a:pt x="2281237" y="1082122"/>
                </a:cubicBezTo>
                <a:cubicBezTo>
                  <a:pt x="2336781" y="587438"/>
                  <a:pt x="2750274" y="241159"/>
                  <a:pt x="3176106" y="241159"/>
                </a:cubicBezTo>
                <a:cubicBezTo>
                  <a:pt x="3601942" y="241159"/>
                  <a:pt x="4015434" y="587438"/>
                  <a:pt x="4070978" y="1075938"/>
                </a:cubicBezTo>
                <a:cubicBezTo>
                  <a:pt x="4083322" y="1187243"/>
                  <a:pt x="4084864" y="1371203"/>
                  <a:pt x="4082550" y="1558256"/>
                </a:cubicBezTo>
                <a:lnTo>
                  <a:pt x="4081652" y="1611731"/>
                </a:lnTo>
                <a:lnTo>
                  <a:pt x="4082338" y="1611731"/>
                </a:lnTo>
                <a:lnTo>
                  <a:pt x="4081513" y="1722238"/>
                </a:lnTo>
                <a:cubicBezTo>
                  <a:pt x="4080073" y="1909338"/>
                  <a:pt x="4078717" y="2066674"/>
                  <a:pt x="4078717" y="2084065"/>
                </a:cubicBezTo>
                <a:cubicBezTo>
                  <a:pt x="4078717" y="2714788"/>
                  <a:pt x="4590954" y="3221840"/>
                  <a:pt x="5214274" y="3221840"/>
                </a:cubicBezTo>
                <a:cubicBezTo>
                  <a:pt x="5843770" y="3221840"/>
                  <a:pt x="6349838" y="2714788"/>
                  <a:pt x="6349838" y="2084065"/>
                </a:cubicBezTo>
                <a:cubicBezTo>
                  <a:pt x="6349838" y="2065515"/>
                  <a:pt x="6349838" y="1875371"/>
                  <a:pt x="6349066" y="1669768"/>
                </a:cubicBezTo>
                <a:lnTo>
                  <a:pt x="6348782" y="1610109"/>
                </a:lnTo>
                <a:lnTo>
                  <a:pt x="6348390" y="1610109"/>
                </a:lnTo>
                <a:lnTo>
                  <a:pt x="6347528" y="1559029"/>
                </a:lnTo>
                <a:cubicBezTo>
                  <a:pt x="6345214" y="1372749"/>
                  <a:pt x="6346757" y="1190335"/>
                  <a:pt x="6359100" y="1082122"/>
                </a:cubicBezTo>
                <a:cubicBezTo>
                  <a:pt x="6414644" y="587438"/>
                  <a:pt x="6828137" y="241159"/>
                  <a:pt x="7253969" y="241159"/>
                </a:cubicBezTo>
                <a:cubicBezTo>
                  <a:pt x="7679805" y="241159"/>
                  <a:pt x="8093297" y="587438"/>
                  <a:pt x="8148841" y="1075938"/>
                </a:cubicBezTo>
                <a:cubicBezTo>
                  <a:pt x="8161185" y="1187243"/>
                  <a:pt x="8162727" y="1371203"/>
                  <a:pt x="8160413" y="1558256"/>
                </a:cubicBezTo>
                <a:lnTo>
                  <a:pt x="8159515" y="1611731"/>
                </a:lnTo>
                <a:lnTo>
                  <a:pt x="8388477" y="1611731"/>
                </a:lnTo>
                <a:lnTo>
                  <a:pt x="8388761" y="1552072"/>
                </a:lnTo>
                <a:cubicBezTo>
                  <a:pt x="8389533" y="1346469"/>
                  <a:pt x="8389533" y="1156325"/>
                  <a:pt x="8389533" y="1137775"/>
                </a:cubicBezTo>
                <a:cubicBezTo>
                  <a:pt x="8389533" y="507052"/>
                  <a:pt x="7883465" y="0"/>
                  <a:pt x="7253969" y="0"/>
                </a:cubicBezTo>
                <a:cubicBezTo>
                  <a:pt x="6630649" y="0"/>
                  <a:pt x="6118412" y="507052"/>
                  <a:pt x="6118412" y="1137775"/>
                </a:cubicBezTo>
                <a:cubicBezTo>
                  <a:pt x="6118412" y="1155166"/>
                  <a:pt x="6119768" y="1312502"/>
                  <a:pt x="6121208" y="1499602"/>
                </a:cubicBezTo>
                <a:lnTo>
                  <a:pt x="6122033" y="1610109"/>
                </a:lnTo>
                <a:lnTo>
                  <a:pt x="6119820" y="1610109"/>
                </a:lnTo>
                <a:lnTo>
                  <a:pt x="6120718" y="1663584"/>
                </a:lnTo>
                <a:cubicBezTo>
                  <a:pt x="6123032" y="1850637"/>
                  <a:pt x="6121490" y="2034597"/>
                  <a:pt x="6109146" y="2145902"/>
                </a:cubicBezTo>
                <a:cubicBezTo>
                  <a:pt x="6053602" y="2634402"/>
                  <a:pt x="5640110" y="2980681"/>
                  <a:pt x="5214274" y="2980681"/>
                </a:cubicBezTo>
                <a:cubicBezTo>
                  <a:pt x="4788442" y="2980681"/>
                  <a:pt x="4374949" y="2634402"/>
                  <a:pt x="4319405" y="2139718"/>
                </a:cubicBezTo>
                <a:cubicBezTo>
                  <a:pt x="4307062" y="2031505"/>
                  <a:pt x="4305519" y="1849091"/>
                  <a:pt x="4307833" y="1662811"/>
                </a:cubicBezTo>
                <a:lnTo>
                  <a:pt x="4308695" y="1611731"/>
                </a:lnTo>
                <a:lnTo>
                  <a:pt x="4310614" y="1611731"/>
                </a:lnTo>
                <a:lnTo>
                  <a:pt x="4310898" y="1552072"/>
                </a:lnTo>
                <a:cubicBezTo>
                  <a:pt x="4311670" y="1346469"/>
                  <a:pt x="4311670" y="1156325"/>
                  <a:pt x="4311670" y="1137775"/>
                </a:cubicBezTo>
                <a:cubicBezTo>
                  <a:pt x="4311670" y="507052"/>
                  <a:pt x="3805602" y="0"/>
                  <a:pt x="3176106" y="0"/>
                </a:cubicBezTo>
                <a:cubicBezTo>
                  <a:pt x="2552786" y="0"/>
                  <a:pt x="2040549" y="507052"/>
                  <a:pt x="2040549" y="1137775"/>
                </a:cubicBezTo>
                <a:cubicBezTo>
                  <a:pt x="2040549" y="1155166"/>
                  <a:pt x="2041905" y="1312502"/>
                  <a:pt x="2043345" y="1499602"/>
                </a:cubicBezTo>
                <a:lnTo>
                  <a:pt x="2044170" y="1610109"/>
                </a:lnTo>
                <a:lnTo>
                  <a:pt x="2041103" y="1610109"/>
                </a:lnTo>
                <a:lnTo>
                  <a:pt x="2042001" y="1663584"/>
                </a:lnTo>
                <a:cubicBezTo>
                  <a:pt x="2044315" y="1850637"/>
                  <a:pt x="2042773" y="2034597"/>
                  <a:pt x="2030429" y="2145902"/>
                </a:cubicBezTo>
                <a:cubicBezTo>
                  <a:pt x="1974885" y="2634402"/>
                  <a:pt x="1561393" y="2980681"/>
                  <a:pt x="1135557" y="2980681"/>
                </a:cubicBezTo>
                <a:cubicBezTo>
                  <a:pt x="709725" y="2980681"/>
                  <a:pt x="296232" y="2634402"/>
                  <a:pt x="240688" y="2139718"/>
                </a:cubicBezTo>
                <a:cubicBezTo>
                  <a:pt x="228345" y="2031505"/>
                  <a:pt x="226802" y="1849091"/>
                  <a:pt x="229116" y="1662811"/>
                </a:cubicBezTo>
                <a:lnTo>
                  <a:pt x="230005" y="1610109"/>
                </a:lnTo>
                <a:lnTo>
                  <a:pt x="3633" y="1610109"/>
                </a:lnTo>
                <a:lnTo>
                  <a:pt x="2796" y="1722238"/>
                </a:lnTo>
                <a:cubicBezTo>
                  <a:pt x="1356" y="1909338"/>
                  <a:pt x="0" y="2066674"/>
                  <a:pt x="0" y="2084065"/>
                </a:cubicBezTo>
                <a:cubicBezTo>
                  <a:pt x="0" y="2714788"/>
                  <a:pt x="512237" y="3221840"/>
                  <a:pt x="1135557" y="3221840"/>
                </a:cubicBezTo>
                <a:close/>
              </a:path>
            </a:pathLst>
          </a:custGeom>
          <a:gradFill>
            <a:gsLst>
              <a:gs pos="8000">
                <a:srgbClr val="FB6F18"/>
              </a:gs>
              <a:gs pos="90000">
                <a:srgbClr val="425480"/>
              </a:gs>
              <a:gs pos="64000">
                <a:srgbClr val="C14A8B"/>
              </a:gs>
              <a:gs pos="34000">
                <a:srgbClr val="EF314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E2D90F-43D9-4D87-90CE-0C11AA15C49C}"/>
              </a:ext>
            </a:extLst>
          </p:cNvPr>
          <p:cNvSpPr txBox="1"/>
          <p:nvPr/>
        </p:nvSpPr>
        <p:spPr>
          <a:xfrm>
            <a:off x="1527911" y="4069828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팀원소개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2" name="Straight Connector 64">
            <a:extLst>
              <a:ext uri="{FF2B5EF4-FFF2-40B4-BE49-F238E27FC236}">
                <a16:creationId xmlns:a16="http://schemas.microsoft.com/office/drawing/2014/main" xmlns="" id="{54A40F4F-FA0C-480C-837F-BEF0C0C3914F}"/>
              </a:ext>
            </a:extLst>
          </p:cNvPr>
          <p:cNvCxnSpPr>
            <a:cxnSpLocks/>
          </p:cNvCxnSpPr>
          <p:nvPr/>
        </p:nvCxnSpPr>
        <p:spPr>
          <a:xfrm>
            <a:off x="877445" y="5854454"/>
            <a:ext cx="1070495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F554A0B-D125-409D-BDAE-4CCDA329C4CB}"/>
              </a:ext>
            </a:extLst>
          </p:cNvPr>
          <p:cNvSpPr txBox="1"/>
          <p:nvPr/>
        </p:nvSpPr>
        <p:spPr>
          <a:xfrm>
            <a:off x="9455681" y="2695647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개발일정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242F8C9-0CD1-44CB-AE49-29E52403697E}"/>
              </a:ext>
            </a:extLst>
          </p:cNvPr>
          <p:cNvSpPr txBox="1"/>
          <p:nvPr/>
        </p:nvSpPr>
        <p:spPr>
          <a:xfrm>
            <a:off x="6863695" y="3845856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적용기술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2386BFB-B1E5-4856-8D5F-CE9E65D798F2}"/>
              </a:ext>
            </a:extLst>
          </p:cNvPr>
          <p:cNvSpPr txBox="1"/>
          <p:nvPr/>
        </p:nvSpPr>
        <p:spPr>
          <a:xfrm>
            <a:off x="4217444" y="2700080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기획의도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97DAE9BD-6DE1-42AE-A816-A18EFD13DD34}"/>
              </a:ext>
            </a:extLst>
          </p:cNvPr>
          <p:cNvGrpSpPr/>
          <p:nvPr/>
        </p:nvGrpSpPr>
        <p:grpSpPr>
          <a:xfrm>
            <a:off x="9444724" y="3279745"/>
            <a:ext cx="1440000" cy="1440000"/>
            <a:chOff x="9444724" y="3279745"/>
            <a:chExt cx="1440000" cy="1440000"/>
          </a:xfrm>
        </p:grpSpPr>
        <p:sp>
          <p:nvSpPr>
            <p:cNvPr id="10" name="Oval 25">
              <a:extLst>
                <a:ext uri="{FF2B5EF4-FFF2-40B4-BE49-F238E27FC236}">
                  <a16:creationId xmlns:a16="http://schemas.microsoft.com/office/drawing/2014/main" xmlns="" id="{AC46C0A3-DBBB-4365-8730-81BBFA3DC8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44724" y="3279745"/>
              <a:ext cx="1440000" cy="1440000"/>
            </a:xfrm>
            <a:prstGeom prst="ellipse">
              <a:avLst/>
            </a:prstGeom>
            <a:solidFill>
              <a:srgbClr val="425480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xmlns="" id="{9B06E401-56F3-4E43-8C57-35D43F292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705969" y="3542749"/>
              <a:ext cx="939648" cy="939648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E1751BB0-4747-4E2E-B210-C5B86B52DCE3}"/>
              </a:ext>
            </a:extLst>
          </p:cNvPr>
          <p:cNvGrpSpPr/>
          <p:nvPr/>
        </p:nvGrpSpPr>
        <p:grpSpPr>
          <a:xfrm>
            <a:off x="4197252" y="3279745"/>
            <a:ext cx="1440000" cy="1440000"/>
            <a:chOff x="4197252" y="3279745"/>
            <a:chExt cx="1440000" cy="1440000"/>
          </a:xfrm>
        </p:grpSpPr>
        <p:sp>
          <p:nvSpPr>
            <p:cNvPr id="9" name="Oval 22">
              <a:extLst>
                <a:ext uri="{FF2B5EF4-FFF2-40B4-BE49-F238E27FC236}">
                  <a16:creationId xmlns:a16="http://schemas.microsoft.com/office/drawing/2014/main" xmlns="" id="{86EFB533-CD85-45F3-83EC-5B20E050D2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97252" y="3279745"/>
              <a:ext cx="1440000" cy="1440000"/>
            </a:xfrm>
            <a:prstGeom prst="ellipse">
              <a:avLst/>
            </a:prstGeom>
            <a:solidFill>
              <a:srgbClr val="EF314C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xmlns="" id="{8D990A4A-10BB-4980-8212-FBA1FDED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419752" y="3527230"/>
              <a:ext cx="942606" cy="942606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F61FB012-BDCD-4B13-99FD-A75693EF19AE}"/>
              </a:ext>
            </a:extLst>
          </p:cNvPr>
          <p:cNvGrpSpPr/>
          <p:nvPr/>
        </p:nvGrpSpPr>
        <p:grpSpPr>
          <a:xfrm>
            <a:off x="1555619" y="2177430"/>
            <a:ext cx="1440000" cy="1440000"/>
            <a:chOff x="1555619" y="2177430"/>
            <a:chExt cx="1440000" cy="1440000"/>
          </a:xfrm>
        </p:grpSpPr>
        <p:sp>
          <p:nvSpPr>
            <p:cNvPr id="8" name="Oval 21">
              <a:extLst>
                <a:ext uri="{FF2B5EF4-FFF2-40B4-BE49-F238E27FC236}">
                  <a16:creationId xmlns:a16="http://schemas.microsoft.com/office/drawing/2014/main" xmlns="" id="{67F4DE28-28C1-4BA1-B98F-93BC739B26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55619" y="2177430"/>
              <a:ext cx="1440000" cy="1440000"/>
            </a:xfrm>
            <a:prstGeom prst="ellipse">
              <a:avLst/>
            </a:prstGeom>
            <a:solidFill>
              <a:srgbClr val="FB6F18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5D638274-52D8-4AFF-8F8C-5BB9205F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748445" y="2328251"/>
              <a:ext cx="1073727" cy="1073727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FFB72FB2-A03B-4B98-AA68-313990DCBAF9}"/>
              </a:ext>
            </a:extLst>
          </p:cNvPr>
          <p:cNvGrpSpPr/>
          <p:nvPr/>
        </p:nvGrpSpPr>
        <p:grpSpPr>
          <a:xfrm>
            <a:off x="6793855" y="2177430"/>
            <a:ext cx="1440000" cy="1440000"/>
            <a:chOff x="6793855" y="2177430"/>
            <a:chExt cx="1440000" cy="1440000"/>
          </a:xfrm>
        </p:grpSpPr>
        <p:sp>
          <p:nvSpPr>
            <p:cNvPr id="11" name="Oval 24">
              <a:extLst>
                <a:ext uri="{FF2B5EF4-FFF2-40B4-BE49-F238E27FC236}">
                  <a16:creationId xmlns:a16="http://schemas.microsoft.com/office/drawing/2014/main" xmlns="" id="{EE713333-930F-4DB9-BA39-34ECD169A5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93855" y="2177430"/>
              <a:ext cx="1440000" cy="1440000"/>
            </a:xfrm>
            <a:prstGeom prst="ellipse">
              <a:avLst/>
            </a:prstGeom>
            <a:solidFill>
              <a:srgbClr val="C14A8B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819BC679-EB7A-499B-A73C-E9C87BB9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56014" y="2472480"/>
              <a:ext cx="929498" cy="929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382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32634773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049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55807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9656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605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59551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475389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623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메인 화면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640578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4162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egoe UI Black" panose="020B0A02040204020203" pitchFamily="34" charset="0"/>
                        </a:rPr>
                        <a:t>날짜별 </a:t>
                      </a:r>
                      <a:r>
                        <a:rPr lang="ko-KR" altLang="en-US" sz="1400" baseline="0" dirty="0">
                          <a:latin typeface="Segoe UI Black" panose="020B0A02040204020203" pitchFamily="34" charset="0"/>
                        </a:rPr>
                        <a:t>데이터 정보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공유 버튼을 눌렀을 시 화면을 캡쳐 한 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PNG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파일로 저장 하는 코드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Segoe UI Black" panose="020B0A02040204020203" pitchFamily="34" charset="0"/>
                        </a:rPr>
                        <a:t>Cardio,weight,diet,alcohol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5444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 smtClean="0">
                          <a:latin typeface="Segoe UI Black" panose="020B0A02040204020203" pitchFamily="34" charset="0"/>
                        </a:rPr>
                        <a:t>Crop API</a:t>
                      </a:r>
                      <a:endParaRPr lang="en-US" altLang="ko-KR" sz="1400" b="0" baseline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013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32634773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049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8092117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6119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75164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음식에 따른 칼로리 계산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egoe UI Black" panose="020B0A02040204020203" pitchFamily="34" charset="0"/>
                        </a:rPr>
                        <a:t>Diet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메뉴를 검색 후 담기 버튼으로 리스트를 담고 전체적으로 칼로리 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anose="020B0A02040204020203" pitchFamily="34" charset="0"/>
                        </a:rPr>
                        <a:t>DietMapper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국가표준식품성분정보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농촌진흥청</a:t>
                      </a:r>
                      <a:r>
                        <a:rPr lang="en-US" altLang="ko-KR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3826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1422690"/>
              </p:ext>
            </p:extLst>
          </p:nvPr>
        </p:nvGraphicFramePr>
        <p:xfrm>
          <a:off x="0" y="1"/>
          <a:ext cx="12274682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6119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75164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502282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음주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(level) </a:t>
                      </a:r>
                      <a:r>
                        <a:rPr lang="ko-KR" altLang="en-US" sz="2000" b="1" dirty="0" smtClean="0">
                          <a:latin typeface="Segoe UI Black" panose="020B0A02040204020203" pitchFamily="34" charset="0"/>
                        </a:rPr>
                        <a:t>측정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Segoe UI Black" panose="020B0A02040204020203" pitchFamily="34" charset="0"/>
                        </a:rPr>
                        <a:t>alcohol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음주 측정을 위한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실행 설정과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  <a:p>
                      <a:pPr algn="l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프로그레스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다이얼로그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(Progress Dialog)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Segoe UI Black" panose="020B0A02040204020203" pitchFamily="34" charset="0"/>
                        </a:rPr>
                        <a:t>alcohol</a:t>
                      </a:r>
                      <a:r>
                        <a:rPr lang="en-US" altLang="ko-KR" sz="1400" b="1" dirty="0" err="1">
                          <a:latin typeface="Segoe UI Black" panose="020B0A02040204020203" pitchFamily="34" charset="0"/>
                        </a:rPr>
                        <a:t>Mapper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en-US" altLang="ko-KR" sz="1400" b="0" dirty="0">
                          <a:latin typeface="Segoe UI Black" panose="020B0A02040204020203" pitchFamily="34" charset="0"/>
                        </a:rPr>
                        <a:t>,USB</a:t>
                      </a:r>
                      <a:r>
                        <a:rPr lang="en-US" altLang="ko-KR" sz="1400" b="0" baseline="0" dirty="0">
                          <a:latin typeface="Segoe UI Black" panose="020B0A02040204020203" pitchFamily="34" charset="0"/>
                        </a:rPr>
                        <a:t> HOST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6452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71799375"/>
              </p:ext>
            </p:extLst>
          </p:nvPr>
        </p:nvGraphicFramePr>
        <p:xfrm>
          <a:off x="0" y="1"/>
          <a:ext cx="12274683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5642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75642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8544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음주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 결과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Segoe UI Black" panose="020B0A02040204020203" pitchFamily="34" charset="0"/>
                        </a:rPr>
                        <a:t>날짜별 알콜 정보</a:t>
                      </a: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아두이노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음주측정기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로 들어온 데이터를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수치에 맞게 변환과 그 데이터를 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DB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저장 후 그래프로 보여줌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</a:t>
                      </a: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Segoe UI Black" panose="020B0A02040204020203" pitchFamily="34" charset="0"/>
                        </a:rPr>
                        <a:t>AlcoholMapper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 Chart </a:t>
                      </a:r>
                      <a:r>
                        <a:rPr lang="hr-HR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v3.1.0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9283C9-C3BA-4B56-B05E-A85D7B1D4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716833"/>
            <a:ext cx="3454406" cy="61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608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32634773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049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69993108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운동 결과 화면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Segoe UI Black" panose="020B0A02040204020203" pitchFamily="34" charset="0"/>
                        </a:rPr>
                        <a:t>Cardio,Weight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카카오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맵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연동을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연동해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위치를 가져와 움직인 거리 측정과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칼로리 소모량을 각 운동 리스트에 저장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Segoe UI Black" panose="020B0A02040204020203" pitchFamily="34" charset="0"/>
                        </a:rPr>
                        <a:t>FitnessMapper</a:t>
                      </a:r>
                      <a:endParaRPr lang="ko-KR" altLang="en-US" sz="14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Segoe UI Black" panose="020B0A02040204020203" pitchFamily="34" charset="0"/>
                        </a:rPr>
                        <a:t> KAKA0 MAP</a:t>
                      </a:r>
                      <a:endParaRPr lang="en-US" altLang="ko-KR" sz="1400" baseline="0" dirty="0">
                        <a:latin typeface="Segoe UI Black" panose="020B0A02040204020203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latin typeface="Segoe UI Black" panose="020B0A02040204020203" pitchFamily="34" charset="0"/>
                        </a:rPr>
                        <a:t>,</a:t>
                      </a:r>
                      <a:r>
                        <a:rPr lang="en-US" altLang="ko-KR" sz="1400" baseline="0" dirty="0" err="1">
                          <a:latin typeface="Segoe UI Black" panose="020B0A02040204020203" pitchFamily="34" charset="0"/>
                        </a:rPr>
                        <a:t>bumptech</a:t>
                      </a:r>
                      <a:r>
                        <a:rPr lang="en-US" altLang="ko-KR" sz="1400" baseline="0" dirty="0">
                          <a:latin typeface="Segoe UI Black" panose="020B0A02040204020203" pitchFamily="34" charset="0"/>
                        </a:rPr>
                        <a:t>(gif</a:t>
                      </a:r>
                      <a:r>
                        <a:rPr lang="ko-KR" altLang="en-US" sz="1400" baseline="0" dirty="0">
                          <a:latin typeface="Segoe UI Black" panose="020B0A02040204020203" pitchFamily="34" charset="0"/>
                        </a:rPr>
                        <a:t>처리</a:t>
                      </a:r>
                      <a:r>
                        <a:rPr lang="en-US" altLang="ko-KR" sz="1400" baseline="0" dirty="0">
                          <a:latin typeface="Segoe UI Black" panose="020B0A02040204020203" pitchFamily="34" charset="0"/>
                        </a:rPr>
                        <a:t>)</a:t>
                      </a:r>
                      <a:endParaRPr lang="ko-KR" altLang="en-US" sz="14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077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2027971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72945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45008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205347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  <a:gridCol w="4323692">
                  <a:extLst>
                    <a:ext uri="{9D8B030D-6E8A-4147-A177-3AD203B41FA5}">
                      <a16:colId xmlns:a16="http://schemas.microsoft.com/office/drawing/2014/main" xmlns="" val="1496012026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주변 소음</a:t>
                      </a:r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(Decibel)</a:t>
                      </a:r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측정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</a:rPr>
                        <a:t>Sleep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gridSpan="2"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주변 소음을 측정하고 평균값과 최대 값을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구한후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실시간 그래프로 출력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Segoe UI Black" panose="020B0A02040204020203" pitchFamily="34" charset="0"/>
                        </a:rPr>
                        <a:t>CalogController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Segoe UI Black" panose="020B0A02040204020203" pitchFamily="34" charset="0"/>
                        </a:rPr>
                        <a:t>SleepMapper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Segoe UI Black" panose="020B0A02040204020203" pitchFamily="34" charset="0"/>
                        </a:rPr>
                        <a:t>RealtimeGraph</a:t>
                      </a:r>
                      <a:r>
                        <a:rPr lang="en-US" altLang="ko-KR" sz="1600" dirty="0">
                          <a:latin typeface="Segoe UI Black" panose="020B0A02040204020203" pitchFamily="34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 err="1">
                          <a:latin typeface="Segoe UI Black" panose="020B0A02040204020203" pitchFamily="34" charset="0"/>
                        </a:rPr>
                        <a:t>decibelCheckApi</a:t>
                      </a:r>
                      <a:endParaRPr lang="ko-KR" altLang="en-US" sz="160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5442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3235707-F5A5-4E8C-B94F-3508141F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49258789"/>
              </p:ext>
            </p:extLst>
          </p:nvPr>
        </p:nvGraphicFramePr>
        <p:xfrm>
          <a:off x="0" y="1"/>
          <a:ext cx="12366123" cy="6857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1117">
                  <a:extLst>
                    <a:ext uri="{9D8B030D-6E8A-4147-A177-3AD203B41FA5}">
                      <a16:colId xmlns:a16="http://schemas.microsoft.com/office/drawing/2014/main" xmlns="" val="403930037"/>
                    </a:ext>
                  </a:extLst>
                </a:gridCol>
                <a:gridCol w="2175642">
                  <a:extLst>
                    <a:ext uri="{9D8B030D-6E8A-4147-A177-3AD203B41FA5}">
                      <a16:colId xmlns:a16="http://schemas.microsoft.com/office/drawing/2014/main" xmlns="" val="1716472964"/>
                    </a:ext>
                  </a:extLst>
                </a:gridCol>
                <a:gridCol w="2104335">
                  <a:extLst>
                    <a:ext uri="{9D8B030D-6E8A-4147-A177-3AD203B41FA5}">
                      <a16:colId xmlns:a16="http://schemas.microsoft.com/office/drawing/2014/main" xmlns="" val="405735777"/>
                    </a:ext>
                  </a:extLst>
                </a:gridCol>
                <a:gridCol w="4665029">
                  <a:extLst>
                    <a:ext uri="{9D8B030D-6E8A-4147-A177-3AD203B41FA5}">
                      <a16:colId xmlns:a16="http://schemas.microsoft.com/office/drawing/2014/main" xmlns="" val="1106057081"/>
                    </a:ext>
                  </a:extLst>
                </a:gridCol>
              </a:tblGrid>
              <a:tr h="726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Segoe UI Black" panose="020B0A02040204020203" pitchFamily="34" charset="0"/>
                        </a:rPr>
                        <a:t>Crawling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Segoe UI Black" panose="020B0A02040204020203" pitchFamily="34" charset="0"/>
                        </a:rPr>
                        <a:t>주요코드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34463"/>
                  </a:ext>
                </a:extLst>
              </a:tr>
              <a:tr h="3195925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2251836639"/>
                  </a:ext>
                </a:extLst>
              </a:tr>
              <a:tr h="517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기능안내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</a:rPr>
                        <a:t>코드내용</a:t>
                      </a:r>
                    </a:p>
                  </a:txBody>
                  <a:tcPr anchor="ctr">
                    <a:solidFill>
                      <a:srgbClr val="1D20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374640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DB </a:t>
                      </a:r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실시간검색어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순위를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크롤링으로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 가져온 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VO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에 저장하고 출력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6646879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Controller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7040081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DAO(Mapper)</a:t>
                      </a:r>
                      <a:endParaRPr lang="ko-KR" altLang="en-US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egoe UI Black" panose="020B0A02040204020203" pitchFamily="34" charset="0"/>
                        </a:rPr>
                        <a:t>-</a:t>
                      </a:r>
                      <a:endParaRPr lang="ko-KR" altLang="en-US" sz="1400" b="0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20915947"/>
                  </a:ext>
                </a:extLst>
              </a:tr>
              <a:tr h="6046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egoe UI Black" panose="020B0A02040204020203" pitchFamily="34" charset="0"/>
                        </a:rPr>
                        <a:t>주 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Crawling(</a:t>
                      </a:r>
                      <a:r>
                        <a:rPr lang="en-US" altLang="ko-KR" sz="2000" b="1" dirty="0" err="1" smtClean="0"/>
                        <a:t>Jsoup</a:t>
                      </a:r>
                      <a:r>
                        <a:rPr lang="en-US" altLang="ko-KR" sz="2000" b="1" dirty="0" smtClean="0"/>
                        <a:t>)</a:t>
                      </a:r>
                      <a:endParaRPr lang="ko-KR" altLang="en-US" sz="2000" b="1" dirty="0">
                        <a:latin typeface="Segoe UI Black" panose="020B0A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241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11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36AC8EBB-3918-45DD-86B4-68A93F6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4" y="648532"/>
            <a:ext cx="8343900" cy="40243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: Shape 197">
            <a:extLst>
              <a:ext uri="{FF2B5EF4-FFF2-40B4-BE49-F238E27FC236}">
                <a16:creationId xmlns:a16="http://schemas.microsoft.com/office/drawing/2014/main" xmlns="" id="{659B28A5-3F39-4F5B-B84B-C45FFE5A3199}"/>
              </a:ext>
            </a:extLst>
          </p:cNvPr>
          <p:cNvSpPr/>
          <p:nvPr/>
        </p:nvSpPr>
        <p:spPr>
          <a:xfrm flipV="1">
            <a:off x="877445" y="1476739"/>
            <a:ext cx="10704955" cy="3904522"/>
          </a:xfrm>
          <a:custGeom>
            <a:avLst/>
            <a:gdLst>
              <a:gd name="connsiteX0" fmla="*/ 1135557 w 8389533"/>
              <a:gd name="connsiteY0" fmla="*/ 3221840 h 3221840"/>
              <a:gd name="connsiteX1" fmla="*/ 2271121 w 8389533"/>
              <a:gd name="connsiteY1" fmla="*/ 2084065 h 3221840"/>
              <a:gd name="connsiteX2" fmla="*/ 2270349 w 8389533"/>
              <a:gd name="connsiteY2" fmla="*/ 1669768 h 3221840"/>
              <a:gd name="connsiteX3" fmla="*/ 2270073 w 8389533"/>
              <a:gd name="connsiteY3" fmla="*/ 1611731 h 3221840"/>
              <a:gd name="connsiteX4" fmla="*/ 2270554 w 8389533"/>
              <a:gd name="connsiteY4" fmla="*/ 1611731 h 3221840"/>
              <a:gd name="connsiteX5" fmla="*/ 2269665 w 8389533"/>
              <a:gd name="connsiteY5" fmla="*/ 1559029 h 3221840"/>
              <a:gd name="connsiteX6" fmla="*/ 2281237 w 8389533"/>
              <a:gd name="connsiteY6" fmla="*/ 1082122 h 3221840"/>
              <a:gd name="connsiteX7" fmla="*/ 3176106 w 8389533"/>
              <a:gd name="connsiteY7" fmla="*/ 241159 h 3221840"/>
              <a:gd name="connsiteX8" fmla="*/ 4070978 w 8389533"/>
              <a:gd name="connsiteY8" fmla="*/ 1075938 h 3221840"/>
              <a:gd name="connsiteX9" fmla="*/ 4082550 w 8389533"/>
              <a:gd name="connsiteY9" fmla="*/ 1558256 h 3221840"/>
              <a:gd name="connsiteX10" fmla="*/ 4081652 w 8389533"/>
              <a:gd name="connsiteY10" fmla="*/ 1611731 h 3221840"/>
              <a:gd name="connsiteX11" fmla="*/ 4082338 w 8389533"/>
              <a:gd name="connsiteY11" fmla="*/ 1611731 h 3221840"/>
              <a:gd name="connsiteX12" fmla="*/ 4081513 w 8389533"/>
              <a:gd name="connsiteY12" fmla="*/ 1722238 h 3221840"/>
              <a:gd name="connsiteX13" fmla="*/ 4078717 w 8389533"/>
              <a:gd name="connsiteY13" fmla="*/ 2084065 h 3221840"/>
              <a:gd name="connsiteX14" fmla="*/ 5214274 w 8389533"/>
              <a:gd name="connsiteY14" fmla="*/ 3221840 h 3221840"/>
              <a:gd name="connsiteX15" fmla="*/ 6349838 w 8389533"/>
              <a:gd name="connsiteY15" fmla="*/ 2084065 h 3221840"/>
              <a:gd name="connsiteX16" fmla="*/ 6349066 w 8389533"/>
              <a:gd name="connsiteY16" fmla="*/ 1669768 h 3221840"/>
              <a:gd name="connsiteX17" fmla="*/ 6348782 w 8389533"/>
              <a:gd name="connsiteY17" fmla="*/ 1610109 h 3221840"/>
              <a:gd name="connsiteX18" fmla="*/ 6348390 w 8389533"/>
              <a:gd name="connsiteY18" fmla="*/ 1610109 h 3221840"/>
              <a:gd name="connsiteX19" fmla="*/ 6347528 w 8389533"/>
              <a:gd name="connsiteY19" fmla="*/ 1559029 h 3221840"/>
              <a:gd name="connsiteX20" fmla="*/ 6359100 w 8389533"/>
              <a:gd name="connsiteY20" fmla="*/ 1082122 h 3221840"/>
              <a:gd name="connsiteX21" fmla="*/ 7253969 w 8389533"/>
              <a:gd name="connsiteY21" fmla="*/ 241159 h 3221840"/>
              <a:gd name="connsiteX22" fmla="*/ 8148841 w 8389533"/>
              <a:gd name="connsiteY22" fmla="*/ 1075938 h 3221840"/>
              <a:gd name="connsiteX23" fmla="*/ 8160413 w 8389533"/>
              <a:gd name="connsiteY23" fmla="*/ 1558256 h 3221840"/>
              <a:gd name="connsiteX24" fmla="*/ 8159515 w 8389533"/>
              <a:gd name="connsiteY24" fmla="*/ 1611731 h 3221840"/>
              <a:gd name="connsiteX25" fmla="*/ 8388477 w 8389533"/>
              <a:gd name="connsiteY25" fmla="*/ 1611731 h 3221840"/>
              <a:gd name="connsiteX26" fmla="*/ 8388761 w 8389533"/>
              <a:gd name="connsiteY26" fmla="*/ 1552072 h 3221840"/>
              <a:gd name="connsiteX27" fmla="*/ 8389533 w 8389533"/>
              <a:gd name="connsiteY27" fmla="*/ 1137775 h 3221840"/>
              <a:gd name="connsiteX28" fmla="*/ 7253969 w 8389533"/>
              <a:gd name="connsiteY28" fmla="*/ 0 h 3221840"/>
              <a:gd name="connsiteX29" fmla="*/ 6118412 w 8389533"/>
              <a:gd name="connsiteY29" fmla="*/ 1137775 h 3221840"/>
              <a:gd name="connsiteX30" fmla="*/ 6121208 w 8389533"/>
              <a:gd name="connsiteY30" fmla="*/ 1499602 h 3221840"/>
              <a:gd name="connsiteX31" fmla="*/ 6122033 w 8389533"/>
              <a:gd name="connsiteY31" fmla="*/ 1610109 h 3221840"/>
              <a:gd name="connsiteX32" fmla="*/ 6119820 w 8389533"/>
              <a:gd name="connsiteY32" fmla="*/ 1610109 h 3221840"/>
              <a:gd name="connsiteX33" fmla="*/ 6120718 w 8389533"/>
              <a:gd name="connsiteY33" fmla="*/ 1663584 h 3221840"/>
              <a:gd name="connsiteX34" fmla="*/ 6109146 w 8389533"/>
              <a:gd name="connsiteY34" fmla="*/ 2145902 h 3221840"/>
              <a:gd name="connsiteX35" fmla="*/ 5214274 w 8389533"/>
              <a:gd name="connsiteY35" fmla="*/ 2980681 h 3221840"/>
              <a:gd name="connsiteX36" fmla="*/ 4319405 w 8389533"/>
              <a:gd name="connsiteY36" fmla="*/ 2139718 h 3221840"/>
              <a:gd name="connsiteX37" fmla="*/ 4307833 w 8389533"/>
              <a:gd name="connsiteY37" fmla="*/ 1662811 h 3221840"/>
              <a:gd name="connsiteX38" fmla="*/ 4308695 w 8389533"/>
              <a:gd name="connsiteY38" fmla="*/ 1611731 h 3221840"/>
              <a:gd name="connsiteX39" fmla="*/ 4310614 w 8389533"/>
              <a:gd name="connsiteY39" fmla="*/ 1611731 h 3221840"/>
              <a:gd name="connsiteX40" fmla="*/ 4310898 w 8389533"/>
              <a:gd name="connsiteY40" fmla="*/ 1552072 h 3221840"/>
              <a:gd name="connsiteX41" fmla="*/ 4311670 w 8389533"/>
              <a:gd name="connsiteY41" fmla="*/ 1137775 h 3221840"/>
              <a:gd name="connsiteX42" fmla="*/ 3176106 w 8389533"/>
              <a:gd name="connsiteY42" fmla="*/ 0 h 3221840"/>
              <a:gd name="connsiteX43" fmla="*/ 2040549 w 8389533"/>
              <a:gd name="connsiteY43" fmla="*/ 1137775 h 3221840"/>
              <a:gd name="connsiteX44" fmla="*/ 2043345 w 8389533"/>
              <a:gd name="connsiteY44" fmla="*/ 1499602 h 3221840"/>
              <a:gd name="connsiteX45" fmla="*/ 2044170 w 8389533"/>
              <a:gd name="connsiteY45" fmla="*/ 1610109 h 3221840"/>
              <a:gd name="connsiteX46" fmla="*/ 2041103 w 8389533"/>
              <a:gd name="connsiteY46" fmla="*/ 1610109 h 3221840"/>
              <a:gd name="connsiteX47" fmla="*/ 2042001 w 8389533"/>
              <a:gd name="connsiteY47" fmla="*/ 1663584 h 3221840"/>
              <a:gd name="connsiteX48" fmla="*/ 2030429 w 8389533"/>
              <a:gd name="connsiteY48" fmla="*/ 2145902 h 3221840"/>
              <a:gd name="connsiteX49" fmla="*/ 1135557 w 8389533"/>
              <a:gd name="connsiteY49" fmla="*/ 2980681 h 3221840"/>
              <a:gd name="connsiteX50" fmla="*/ 240688 w 8389533"/>
              <a:gd name="connsiteY50" fmla="*/ 2139718 h 3221840"/>
              <a:gd name="connsiteX51" fmla="*/ 229116 w 8389533"/>
              <a:gd name="connsiteY51" fmla="*/ 1662811 h 3221840"/>
              <a:gd name="connsiteX52" fmla="*/ 230005 w 8389533"/>
              <a:gd name="connsiteY52" fmla="*/ 1610109 h 3221840"/>
              <a:gd name="connsiteX53" fmla="*/ 3633 w 8389533"/>
              <a:gd name="connsiteY53" fmla="*/ 1610109 h 3221840"/>
              <a:gd name="connsiteX54" fmla="*/ 2796 w 8389533"/>
              <a:gd name="connsiteY54" fmla="*/ 1722238 h 3221840"/>
              <a:gd name="connsiteX55" fmla="*/ 0 w 8389533"/>
              <a:gd name="connsiteY55" fmla="*/ 2084065 h 3221840"/>
              <a:gd name="connsiteX56" fmla="*/ 1135557 w 8389533"/>
              <a:gd name="connsiteY56" fmla="*/ 3221840 h 32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389533" h="3221840">
                <a:moveTo>
                  <a:pt x="1135557" y="3221840"/>
                </a:moveTo>
                <a:cubicBezTo>
                  <a:pt x="1765053" y="3221840"/>
                  <a:pt x="2271121" y="2714788"/>
                  <a:pt x="2271121" y="2084065"/>
                </a:cubicBezTo>
                <a:cubicBezTo>
                  <a:pt x="2271121" y="2065515"/>
                  <a:pt x="2271121" y="1875371"/>
                  <a:pt x="2270349" y="1669768"/>
                </a:cubicBezTo>
                <a:lnTo>
                  <a:pt x="2270073" y="1611731"/>
                </a:lnTo>
                <a:lnTo>
                  <a:pt x="2270554" y="1611731"/>
                </a:lnTo>
                <a:lnTo>
                  <a:pt x="2269665" y="1559029"/>
                </a:lnTo>
                <a:cubicBezTo>
                  <a:pt x="2267351" y="1372749"/>
                  <a:pt x="2268894" y="1190335"/>
                  <a:pt x="2281237" y="1082122"/>
                </a:cubicBezTo>
                <a:cubicBezTo>
                  <a:pt x="2336781" y="587438"/>
                  <a:pt x="2750274" y="241159"/>
                  <a:pt x="3176106" y="241159"/>
                </a:cubicBezTo>
                <a:cubicBezTo>
                  <a:pt x="3601942" y="241159"/>
                  <a:pt x="4015434" y="587438"/>
                  <a:pt x="4070978" y="1075938"/>
                </a:cubicBezTo>
                <a:cubicBezTo>
                  <a:pt x="4083322" y="1187243"/>
                  <a:pt x="4084864" y="1371203"/>
                  <a:pt x="4082550" y="1558256"/>
                </a:cubicBezTo>
                <a:lnTo>
                  <a:pt x="4081652" y="1611731"/>
                </a:lnTo>
                <a:lnTo>
                  <a:pt x="4082338" y="1611731"/>
                </a:lnTo>
                <a:lnTo>
                  <a:pt x="4081513" y="1722238"/>
                </a:lnTo>
                <a:cubicBezTo>
                  <a:pt x="4080073" y="1909338"/>
                  <a:pt x="4078717" y="2066674"/>
                  <a:pt x="4078717" y="2084065"/>
                </a:cubicBezTo>
                <a:cubicBezTo>
                  <a:pt x="4078717" y="2714788"/>
                  <a:pt x="4590954" y="3221840"/>
                  <a:pt x="5214274" y="3221840"/>
                </a:cubicBezTo>
                <a:cubicBezTo>
                  <a:pt x="5843770" y="3221840"/>
                  <a:pt x="6349838" y="2714788"/>
                  <a:pt x="6349838" y="2084065"/>
                </a:cubicBezTo>
                <a:cubicBezTo>
                  <a:pt x="6349838" y="2065515"/>
                  <a:pt x="6349838" y="1875371"/>
                  <a:pt x="6349066" y="1669768"/>
                </a:cubicBezTo>
                <a:lnTo>
                  <a:pt x="6348782" y="1610109"/>
                </a:lnTo>
                <a:lnTo>
                  <a:pt x="6348390" y="1610109"/>
                </a:lnTo>
                <a:lnTo>
                  <a:pt x="6347528" y="1559029"/>
                </a:lnTo>
                <a:cubicBezTo>
                  <a:pt x="6345214" y="1372749"/>
                  <a:pt x="6346757" y="1190335"/>
                  <a:pt x="6359100" y="1082122"/>
                </a:cubicBezTo>
                <a:cubicBezTo>
                  <a:pt x="6414644" y="587438"/>
                  <a:pt x="6828137" y="241159"/>
                  <a:pt x="7253969" y="241159"/>
                </a:cubicBezTo>
                <a:cubicBezTo>
                  <a:pt x="7679805" y="241159"/>
                  <a:pt x="8093297" y="587438"/>
                  <a:pt x="8148841" y="1075938"/>
                </a:cubicBezTo>
                <a:cubicBezTo>
                  <a:pt x="8161185" y="1187243"/>
                  <a:pt x="8162727" y="1371203"/>
                  <a:pt x="8160413" y="1558256"/>
                </a:cubicBezTo>
                <a:lnTo>
                  <a:pt x="8159515" y="1611731"/>
                </a:lnTo>
                <a:lnTo>
                  <a:pt x="8388477" y="1611731"/>
                </a:lnTo>
                <a:lnTo>
                  <a:pt x="8388761" y="1552072"/>
                </a:lnTo>
                <a:cubicBezTo>
                  <a:pt x="8389533" y="1346469"/>
                  <a:pt x="8389533" y="1156325"/>
                  <a:pt x="8389533" y="1137775"/>
                </a:cubicBezTo>
                <a:cubicBezTo>
                  <a:pt x="8389533" y="507052"/>
                  <a:pt x="7883465" y="0"/>
                  <a:pt x="7253969" y="0"/>
                </a:cubicBezTo>
                <a:cubicBezTo>
                  <a:pt x="6630649" y="0"/>
                  <a:pt x="6118412" y="507052"/>
                  <a:pt x="6118412" y="1137775"/>
                </a:cubicBezTo>
                <a:cubicBezTo>
                  <a:pt x="6118412" y="1155166"/>
                  <a:pt x="6119768" y="1312502"/>
                  <a:pt x="6121208" y="1499602"/>
                </a:cubicBezTo>
                <a:lnTo>
                  <a:pt x="6122033" y="1610109"/>
                </a:lnTo>
                <a:lnTo>
                  <a:pt x="6119820" y="1610109"/>
                </a:lnTo>
                <a:lnTo>
                  <a:pt x="6120718" y="1663584"/>
                </a:lnTo>
                <a:cubicBezTo>
                  <a:pt x="6123032" y="1850637"/>
                  <a:pt x="6121490" y="2034597"/>
                  <a:pt x="6109146" y="2145902"/>
                </a:cubicBezTo>
                <a:cubicBezTo>
                  <a:pt x="6053602" y="2634402"/>
                  <a:pt x="5640110" y="2980681"/>
                  <a:pt x="5214274" y="2980681"/>
                </a:cubicBezTo>
                <a:cubicBezTo>
                  <a:pt x="4788442" y="2980681"/>
                  <a:pt x="4374949" y="2634402"/>
                  <a:pt x="4319405" y="2139718"/>
                </a:cubicBezTo>
                <a:cubicBezTo>
                  <a:pt x="4307062" y="2031505"/>
                  <a:pt x="4305519" y="1849091"/>
                  <a:pt x="4307833" y="1662811"/>
                </a:cubicBezTo>
                <a:lnTo>
                  <a:pt x="4308695" y="1611731"/>
                </a:lnTo>
                <a:lnTo>
                  <a:pt x="4310614" y="1611731"/>
                </a:lnTo>
                <a:lnTo>
                  <a:pt x="4310898" y="1552072"/>
                </a:lnTo>
                <a:cubicBezTo>
                  <a:pt x="4311670" y="1346469"/>
                  <a:pt x="4311670" y="1156325"/>
                  <a:pt x="4311670" y="1137775"/>
                </a:cubicBezTo>
                <a:cubicBezTo>
                  <a:pt x="4311670" y="507052"/>
                  <a:pt x="3805602" y="0"/>
                  <a:pt x="3176106" y="0"/>
                </a:cubicBezTo>
                <a:cubicBezTo>
                  <a:pt x="2552786" y="0"/>
                  <a:pt x="2040549" y="507052"/>
                  <a:pt x="2040549" y="1137775"/>
                </a:cubicBezTo>
                <a:cubicBezTo>
                  <a:pt x="2040549" y="1155166"/>
                  <a:pt x="2041905" y="1312502"/>
                  <a:pt x="2043345" y="1499602"/>
                </a:cubicBezTo>
                <a:lnTo>
                  <a:pt x="2044170" y="1610109"/>
                </a:lnTo>
                <a:lnTo>
                  <a:pt x="2041103" y="1610109"/>
                </a:lnTo>
                <a:lnTo>
                  <a:pt x="2042001" y="1663584"/>
                </a:lnTo>
                <a:cubicBezTo>
                  <a:pt x="2044315" y="1850637"/>
                  <a:pt x="2042773" y="2034597"/>
                  <a:pt x="2030429" y="2145902"/>
                </a:cubicBezTo>
                <a:cubicBezTo>
                  <a:pt x="1974885" y="2634402"/>
                  <a:pt x="1561393" y="2980681"/>
                  <a:pt x="1135557" y="2980681"/>
                </a:cubicBezTo>
                <a:cubicBezTo>
                  <a:pt x="709725" y="2980681"/>
                  <a:pt x="296232" y="2634402"/>
                  <a:pt x="240688" y="2139718"/>
                </a:cubicBezTo>
                <a:cubicBezTo>
                  <a:pt x="228345" y="2031505"/>
                  <a:pt x="226802" y="1849091"/>
                  <a:pt x="229116" y="1662811"/>
                </a:cubicBezTo>
                <a:lnTo>
                  <a:pt x="230005" y="1610109"/>
                </a:lnTo>
                <a:lnTo>
                  <a:pt x="3633" y="1610109"/>
                </a:lnTo>
                <a:lnTo>
                  <a:pt x="2796" y="1722238"/>
                </a:lnTo>
                <a:cubicBezTo>
                  <a:pt x="1356" y="1909338"/>
                  <a:pt x="0" y="2066674"/>
                  <a:pt x="0" y="2084065"/>
                </a:cubicBezTo>
                <a:cubicBezTo>
                  <a:pt x="0" y="2714788"/>
                  <a:pt x="512237" y="3221840"/>
                  <a:pt x="1135557" y="3221840"/>
                </a:cubicBezTo>
                <a:close/>
              </a:path>
            </a:pathLst>
          </a:custGeom>
          <a:gradFill>
            <a:gsLst>
              <a:gs pos="8000">
                <a:srgbClr val="FB6F18"/>
              </a:gs>
              <a:gs pos="90000">
                <a:srgbClr val="425480"/>
              </a:gs>
              <a:gs pos="64000">
                <a:srgbClr val="C14A8B"/>
              </a:gs>
              <a:gs pos="34000">
                <a:srgbClr val="EF314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cxnSp>
        <p:nvCxnSpPr>
          <p:cNvPr id="62" name="Straight Connector 64">
            <a:extLst>
              <a:ext uri="{FF2B5EF4-FFF2-40B4-BE49-F238E27FC236}">
                <a16:creationId xmlns:a16="http://schemas.microsoft.com/office/drawing/2014/main" xmlns="" id="{54A40F4F-FA0C-480C-837F-BEF0C0C3914F}"/>
              </a:ext>
            </a:extLst>
          </p:cNvPr>
          <p:cNvCxnSpPr>
            <a:cxnSpLocks/>
          </p:cNvCxnSpPr>
          <p:nvPr/>
        </p:nvCxnSpPr>
        <p:spPr>
          <a:xfrm>
            <a:off x="877445" y="5854454"/>
            <a:ext cx="1070495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F554A0B-D125-409D-BDAE-4CCDA329C4CB}"/>
              </a:ext>
            </a:extLst>
          </p:cNvPr>
          <p:cNvSpPr txBox="1"/>
          <p:nvPr/>
        </p:nvSpPr>
        <p:spPr>
          <a:xfrm>
            <a:off x="3927714" y="2834193"/>
            <a:ext cx="200664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6.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화면</a:t>
            </a: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코드첨부</a:t>
            </a:r>
            <a:r>
              <a:rPr lang="en-US" altLang="ko-KR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193851" y="3307455"/>
            <a:ext cx="1440000" cy="1440000"/>
            <a:chOff x="4193851" y="3293600"/>
            <a:chExt cx="1440000" cy="1440000"/>
          </a:xfrm>
        </p:grpSpPr>
        <p:sp>
          <p:nvSpPr>
            <p:cNvPr id="10" name="Oval 25">
              <a:extLst>
                <a:ext uri="{FF2B5EF4-FFF2-40B4-BE49-F238E27FC236}">
                  <a16:creationId xmlns:a16="http://schemas.microsoft.com/office/drawing/2014/main" xmlns="" id="{AC46C0A3-DBBB-4365-8730-81BBFA3DC8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93851" y="3293600"/>
              <a:ext cx="1440000" cy="1440000"/>
            </a:xfrm>
            <a:prstGeom prst="ellipse">
              <a:avLst/>
            </a:prstGeom>
            <a:solidFill>
              <a:srgbClr val="425480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B7633C7C-CC66-4703-BF2F-D7616E0C2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15412" y="3528410"/>
              <a:ext cx="907040" cy="90704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E2D90F-43D9-4D87-90CE-0C11AA15C49C}"/>
              </a:ext>
            </a:extLst>
          </p:cNvPr>
          <p:cNvSpPr txBox="1"/>
          <p:nvPr/>
        </p:nvSpPr>
        <p:spPr>
          <a:xfrm>
            <a:off x="1527911" y="3862003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설계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xmlns="" id="{67F4DE28-28C1-4BA1-B98F-93BC739B269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55619" y="2163575"/>
            <a:ext cx="1440000" cy="1440000"/>
          </a:xfrm>
          <a:prstGeom prst="ellipse">
            <a:avLst/>
          </a:prstGeom>
          <a:solidFill>
            <a:srgbClr val="FB6F18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165100" dist="152400" dir="5400000" sx="90000" sy="9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5">
              <a:defRPr/>
            </a:pPr>
            <a:endParaRPr lang="en-US" sz="1350" kern="0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0E219CA-3C23-40BE-9D9C-D1FC1D15B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4847" y="2428861"/>
            <a:ext cx="972429" cy="9724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2386BFB-B1E5-4856-8D5F-CE9E65D798F2}"/>
              </a:ext>
            </a:extLst>
          </p:cNvPr>
          <p:cNvSpPr txBox="1"/>
          <p:nvPr/>
        </p:nvSpPr>
        <p:spPr>
          <a:xfrm>
            <a:off x="6877517" y="3822297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7. </a:t>
            </a:r>
            <a:r>
              <a:rPr lang="ko-KR" alt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시연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815760" y="2143670"/>
            <a:ext cx="1440000" cy="1440000"/>
            <a:chOff x="6815761" y="2697853"/>
            <a:chExt cx="1440000" cy="1440000"/>
          </a:xfrm>
        </p:grpSpPr>
        <p:sp>
          <p:nvSpPr>
            <p:cNvPr id="9" name="Oval 22">
              <a:extLst>
                <a:ext uri="{FF2B5EF4-FFF2-40B4-BE49-F238E27FC236}">
                  <a16:creationId xmlns:a16="http://schemas.microsoft.com/office/drawing/2014/main" xmlns="" id="{86EFB533-CD85-45F3-83EC-5B20E050D2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15761" y="2697853"/>
              <a:ext cx="1440000" cy="1440000"/>
            </a:xfrm>
            <a:prstGeom prst="ellipse">
              <a:avLst/>
            </a:prstGeom>
            <a:solidFill>
              <a:srgbClr val="EF314C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75C8B8FE-01F3-40C5-B39A-5C8D4403B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98936" y="3010169"/>
              <a:ext cx="892926" cy="89292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242F8C9-0CD1-44CB-AE49-29E52403697E}"/>
              </a:ext>
            </a:extLst>
          </p:cNvPr>
          <p:cNvSpPr txBox="1"/>
          <p:nvPr/>
        </p:nvSpPr>
        <p:spPr>
          <a:xfrm>
            <a:off x="9454495" y="2737493"/>
            <a:ext cx="135458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 defTabSz="914355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8. </a:t>
            </a:r>
            <a:r>
              <a:rPr lang="ko-KR" altLang="en-US" sz="2000" b="1" kern="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배운점</a:t>
            </a:r>
            <a:endParaRPr lang="en-US" sz="2000" b="1" kern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440073" y="3258085"/>
            <a:ext cx="1440000" cy="1440000"/>
            <a:chOff x="9426219" y="2620776"/>
            <a:chExt cx="1440000" cy="1440000"/>
          </a:xfrm>
        </p:grpSpPr>
        <p:sp>
          <p:nvSpPr>
            <p:cNvPr id="11" name="Oval 24">
              <a:extLst>
                <a:ext uri="{FF2B5EF4-FFF2-40B4-BE49-F238E27FC236}">
                  <a16:creationId xmlns:a16="http://schemas.microsoft.com/office/drawing/2014/main" xmlns="" id="{EE713333-930F-4DB9-BA39-34ECD169A5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426219" y="2620776"/>
              <a:ext cx="1440000" cy="1440000"/>
            </a:xfrm>
            <a:prstGeom prst="ellipse">
              <a:avLst/>
            </a:prstGeom>
            <a:solidFill>
              <a:srgbClr val="C14A8B"/>
            </a:solidFill>
            <a:ln w="3175" cap="flat">
              <a:noFill/>
              <a:prstDash val="solid"/>
              <a:miter lim="800000"/>
              <a:headEnd/>
              <a:tailEnd/>
            </a:ln>
            <a:effectLst>
              <a:outerShdw blurRad="165100" dist="152400" dir="5400000" sx="90000" sy="9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5">
                <a:defRPr/>
              </a:pPr>
              <a:endParaRPr lang="en-US" sz="1350" kern="0">
                <a:solidFill>
                  <a:prstClr val="black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E06D8C0B-5E5E-4177-8BC9-C068F152F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28623" y="2823180"/>
              <a:ext cx="1035192" cy="1035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995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DA4DAC9-FA85-4A26-98D7-DB7F4B88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1550" y="0"/>
            <a:ext cx="11390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6918349-9DFC-4658-84B4-6D63E03178CD}"/>
              </a:ext>
            </a:extLst>
          </p:cNvPr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xmlns="" id="{6A7B5E31-975A-4178-9A2A-29CBA92CB39E}"/>
              </a:ext>
            </a:extLst>
          </p:cNvPr>
          <p:cNvSpPr/>
          <p:nvPr/>
        </p:nvSpPr>
        <p:spPr>
          <a:xfrm>
            <a:off x="4368800" y="0"/>
            <a:ext cx="7823200" cy="6858000"/>
          </a:xfrm>
          <a:prstGeom prst="rect">
            <a:avLst/>
          </a:prstGeom>
          <a:solidFill>
            <a:srgbClr val="222A3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B1AF-7A08-44F3-949B-19FEBC61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75" y="1295400"/>
            <a:ext cx="10758050" cy="4267200"/>
          </a:xfrm>
        </p:spPr>
        <p:txBody>
          <a:bodyPr lIns="0" rIns="0">
            <a:noAutofit/>
          </a:bodyPr>
          <a:lstStyle/>
          <a:p>
            <a:pPr algn="ctr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8000" dirty="0">
                <a:solidFill>
                  <a:schemeClr val="bg1"/>
                </a:solidFill>
              </a:rPr>
              <a:t>시연을 시작합니다</a:t>
            </a:r>
            <a:r>
              <a:rPr lang="en-US" altLang="ko-KR" sz="8000" dirty="0">
                <a:solidFill>
                  <a:schemeClr val="bg1"/>
                </a:solidFill>
              </a:rPr>
              <a:t>.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583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1727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후기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24E21354-6F3A-40E8-AFFB-D49347B22038}"/>
              </a:ext>
            </a:extLst>
          </p:cNvPr>
          <p:cNvSpPr/>
          <p:nvPr/>
        </p:nvSpPr>
        <p:spPr>
          <a:xfrm>
            <a:off x="957077" y="1282640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이남희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5DCE2184-FEFE-4673-A53B-39662DD4D2BB}"/>
              </a:ext>
            </a:extLst>
          </p:cNvPr>
          <p:cNvSpPr/>
          <p:nvPr/>
        </p:nvSpPr>
        <p:spPr>
          <a:xfrm>
            <a:off x="4862347" y="1263786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이승헌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48">
            <a:extLst>
              <a:ext uri="{FF2B5EF4-FFF2-40B4-BE49-F238E27FC236}">
                <a16:creationId xmlns:a16="http://schemas.microsoft.com/office/drawing/2014/main" xmlns="" id="{8C72D561-FAB2-4D1B-B7E5-238F0BA11983}"/>
              </a:ext>
            </a:extLst>
          </p:cNvPr>
          <p:cNvSpPr txBox="1"/>
          <p:nvPr/>
        </p:nvSpPr>
        <p:spPr>
          <a:xfrm>
            <a:off x="765421" y="3730983"/>
            <a:ext cx="2795197" cy="230960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수업시간에 배운 것을 응용하는 것 뿐만 아니라 구현하고자 하는 기술을 직접 구현하는 것에 대해 성취감을 </a:t>
            </a:r>
            <a:r>
              <a:rPr lang="ko-KR" altLang="en-US" sz="1500" b="1" dirty="0" smtClean="0">
                <a:solidFill>
                  <a:schemeClr val="bg1"/>
                </a:solidFill>
                <a:cs typeface="Segoe UI" panose="020B0502040204020203" pitchFamily="34" charset="0"/>
              </a:rPr>
              <a:t>느꼈고</a:t>
            </a:r>
            <a:r>
              <a:rPr lang="en-US" altLang="ko-KR" sz="1500" b="1" dirty="0" smtClean="0">
                <a:solidFill>
                  <a:schemeClr val="bg1"/>
                </a:solidFill>
                <a:cs typeface="Segoe UI" panose="020B0502040204020203" pitchFamily="34" charset="0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코드의 작성만큼 코드의 취합이 어렵다는 것을  </a:t>
            </a:r>
            <a:r>
              <a:rPr lang="ko-KR" altLang="en-US" sz="1500" b="1" dirty="0" smtClean="0">
                <a:solidFill>
                  <a:schemeClr val="bg1"/>
                </a:solidFill>
                <a:cs typeface="Segoe UI" panose="020B0502040204020203" pitchFamily="34" charset="0"/>
              </a:rPr>
              <a:t>배웠습니다</a:t>
            </a:r>
            <a:r>
              <a:rPr lang="en-US" altLang="ko-KR" sz="1500" b="1" dirty="0" smtClean="0">
                <a:solidFill>
                  <a:schemeClr val="bg1"/>
                </a:solidFill>
                <a:cs typeface="Segoe UI" panose="020B0502040204020203" pitchFamily="34" charset="0"/>
              </a:rPr>
              <a:t>. </a:t>
            </a:r>
            <a:r>
              <a:rPr lang="ko-KR" altLang="en-US" sz="1500" b="1" dirty="0">
                <a:solidFill>
                  <a:srgbClr val="FFFF00"/>
                </a:solidFill>
                <a:cs typeface="Segoe UI" panose="020B0502040204020203" pitchFamily="34" charset="0"/>
              </a:rPr>
              <a:t>또한 </a:t>
            </a:r>
            <a:r>
              <a:rPr lang="en-US" altLang="ko-KR" sz="1500" b="1" dirty="0">
                <a:solidFill>
                  <a:srgbClr val="FFFF00"/>
                </a:solidFill>
                <a:cs typeface="Segoe UI" panose="020B0502040204020203" pitchFamily="34" charset="0"/>
              </a:rPr>
              <a:t> </a:t>
            </a:r>
            <a:r>
              <a:rPr lang="ko-KR" altLang="en-US" sz="1500" b="1" dirty="0">
                <a:solidFill>
                  <a:srgbClr val="FFFF00"/>
                </a:solidFill>
                <a:cs typeface="Segoe UI" panose="020B0502040204020203" pitchFamily="34" charset="0"/>
              </a:rPr>
              <a:t>충분한 시간을 갖고 의견을 수립하여 계획된 일정 계획과 팀원 소통의 중요함을 </a:t>
            </a:r>
            <a:r>
              <a:rPr lang="ko-KR" altLang="en-US" sz="1500" b="1" dirty="0" smtClean="0">
                <a:solidFill>
                  <a:srgbClr val="FFFF00"/>
                </a:solidFill>
                <a:cs typeface="Segoe UI" panose="020B0502040204020203" pitchFamily="34" charset="0"/>
              </a:rPr>
              <a:t>깨달았습니</a:t>
            </a:r>
            <a:r>
              <a:rPr lang="ko-KR" altLang="en-US" sz="1500" b="1" dirty="0" smtClean="0">
                <a:solidFill>
                  <a:srgbClr val="FFFF00"/>
                </a:solidFill>
                <a:cs typeface="Segoe UI" panose="020B0502040204020203" pitchFamily="34" charset="0"/>
              </a:rPr>
              <a:t>다</a:t>
            </a:r>
            <a:r>
              <a:rPr lang="en-US" altLang="ko-KR" sz="1500" b="1" dirty="0" smtClean="0">
                <a:solidFill>
                  <a:srgbClr val="FFFF00"/>
                </a:solidFill>
                <a:cs typeface="Segoe UI" panose="020B0502040204020203" pitchFamily="34" charset="0"/>
              </a:rPr>
              <a:t>.</a:t>
            </a:r>
            <a:endParaRPr lang="en-US" sz="1500" b="1" dirty="0">
              <a:solidFill>
                <a:srgbClr val="FFFF00"/>
              </a:solidFill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D9CE9B2B-FB18-4D20-A650-F7C6478C91FA}"/>
              </a:ext>
            </a:extLst>
          </p:cNvPr>
          <p:cNvSpPr/>
          <p:nvPr/>
        </p:nvSpPr>
        <p:spPr>
          <a:xfrm>
            <a:off x="8767617" y="1244933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최기현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48">
            <a:extLst>
              <a:ext uri="{FF2B5EF4-FFF2-40B4-BE49-F238E27FC236}">
                <a16:creationId xmlns:a16="http://schemas.microsoft.com/office/drawing/2014/main" xmlns="" id="{F2C4FFDD-DDDC-450A-A767-5A41CCA4E764}"/>
              </a:ext>
            </a:extLst>
          </p:cNvPr>
          <p:cNvSpPr txBox="1"/>
          <p:nvPr/>
        </p:nvSpPr>
        <p:spPr>
          <a:xfrm>
            <a:off x="8598258" y="3564601"/>
            <a:ext cx="2720902" cy="290547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팀 프로젝트를 진행하며 아이디어의 선정과 결정이</a:t>
            </a:r>
          </a:p>
          <a:p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얼마나 </a:t>
            </a:r>
            <a:r>
              <a:rPr lang="ko-KR" altLang="en-US" sz="1500" b="1" dirty="0" err="1">
                <a:solidFill>
                  <a:schemeClr val="bg1"/>
                </a:solidFill>
                <a:cs typeface="Segoe UI" panose="020B0502040204020203" pitchFamily="34" charset="0"/>
              </a:rPr>
              <a:t>어려운지와</a:t>
            </a:r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 아이디어를 프로그램으로 </a:t>
            </a:r>
            <a:r>
              <a:rPr lang="ko-KR" altLang="en-US" sz="1500" b="1" dirty="0" err="1">
                <a:solidFill>
                  <a:schemeClr val="bg1"/>
                </a:solidFill>
                <a:cs typeface="Segoe UI" panose="020B0502040204020203" pitchFamily="34" charset="0"/>
              </a:rPr>
              <a:t>구체화하는것의</a:t>
            </a:r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 </a:t>
            </a:r>
          </a:p>
          <a:p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어려움을 알게 되었습니다</a:t>
            </a:r>
            <a:r>
              <a:rPr lang="en-US" altLang="ko-KR" sz="1500" b="1" dirty="0">
                <a:solidFill>
                  <a:schemeClr val="bg1"/>
                </a:solidFill>
                <a:cs typeface="Segoe UI" panose="020B0502040204020203" pitchFamily="34" charset="0"/>
              </a:rPr>
              <a:t>. </a:t>
            </a:r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프로젝트를 진행하며 여러가지</a:t>
            </a:r>
          </a:p>
          <a:p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어려움도 겪었지만 </a:t>
            </a:r>
            <a:r>
              <a:rPr lang="ko-KR" altLang="en-US" sz="1500" b="1" dirty="0">
                <a:solidFill>
                  <a:srgbClr val="FFFF00"/>
                </a:solidFill>
                <a:cs typeface="Segoe UI" panose="020B0502040204020203" pitchFamily="34" charset="0"/>
              </a:rPr>
              <a:t>각자 팀원들이 책임감 있게 자신에게 </a:t>
            </a:r>
          </a:p>
          <a:p>
            <a:r>
              <a:rPr lang="ko-KR" altLang="en-US" sz="1500" b="1" dirty="0">
                <a:solidFill>
                  <a:srgbClr val="FFFF00"/>
                </a:solidFill>
                <a:cs typeface="Segoe UI" panose="020B0502040204020203" pitchFamily="34" charset="0"/>
              </a:rPr>
              <a:t>주어진 역할을 잘 소화하여 그 난관들을 모두 넘어 </a:t>
            </a:r>
          </a:p>
          <a:p>
            <a:r>
              <a:rPr lang="ko-KR" altLang="en-US" sz="1500" b="1" dirty="0">
                <a:solidFill>
                  <a:srgbClr val="FFFF00"/>
                </a:solidFill>
                <a:cs typeface="Segoe UI" panose="020B0502040204020203" pitchFamily="34" charset="0"/>
              </a:rPr>
              <a:t>프로젝트를 무사히 마치게 되어 조원들에게 감사합니다</a:t>
            </a:r>
            <a:r>
              <a:rPr lang="en-US" altLang="ko-KR" sz="1500" b="1" dirty="0">
                <a:solidFill>
                  <a:srgbClr val="FFFF00"/>
                </a:solidFill>
                <a:cs typeface="Segoe UI" panose="020B0502040204020203" pitchFamily="34" charset="0"/>
              </a:rPr>
              <a:t>.</a:t>
            </a:r>
            <a:endParaRPr lang="en-US" sz="1500" b="1" dirty="0">
              <a:solidFill>
                <a:srgbClr val="FFFF00"/>
              </a:solidFill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:a16="http://schemas.microsoft.com/office/drawing/2014/main" xmlns="" id="{EB14048C-1EF0-4812-8C25-74CE75869D2C}"/>
              </a:ext>
            </a:extLst>
          </p:cNvPr>
          <p:cNvSpPr txBox="1"/>
          <p:nvPr/>
        </p:nvSpPr>
        <p:spPr>
          <a:xfrm>
            <a:off x="4569788" y="3637140"/>
            <a:ext cx="2842396" cy="249992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프로젝트가 수직적이 아닌 수평적으로 모두가 의견을 제시해 수렴하고 결정하는 경험을 통해 의사소통이 중요하다는 것을 </a:t>
            </a:r>
            <a:r>
              <a:rPr lang="ko-KR" altLang="en-US" sz="1500" b="1" dirty="0" smtClean="0">
                <a:solidFill>
                  <a:schemeClr val="bg1"/>
                </a:solidFill>
                <a:cs typeface="Segoe UI" panose="020B0502040204020203" pitchFamily="34" charset="0"/>
              </a:rPr>
              <a:t>느꼈으며</a:t>
            </a:r>
            <a:r>
              <a:rPr lang="en-US" altLang="ko-KR" sz="1500" b="1" dirty="0" smtClean="0">
                <a:solidFill>
                  <a:schemeClr val="bg1"/>
                </a:solidFill>
                <a:cs typeface="Segoe U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chemeClr val="bg1"/>
                </a:solidFill>
                <a:cs typeface="Segoe UI" panose="020B0502040204020203" pitchFamily="34" charset="0"/>
              </a:rPr>
              <a:t>사람의 </a:t>
            </a:r>
            <a:r>
              <a:rPr lang="ko-KR" altLang="en-US" sz="1500" b="1" dirty="0">
                <a:solidFill>
                  <a:schemeClr val="bg1"/>
                </a:solidFill>
                <a:cs typeface="Segoe UI" panose="020B0502040204020203" pitchFamily="34" charset="0"/>
              </a:rPr>
              <a:t>능력에 따라 배치되는 것이 </a:t>
            </a:r>
            <a:r>
              <a:rPr lang="ko-KR" altLang="en-US" sz="1500" b="1" dirty="0">
                <a:solidFill>
                  <a:srgbClr val="FFFF00"/>
                </a:solidFill>
                <a:cs typeface="Segoe UI" panose="020B0502040204020203" pitchFamily="34" charset="0"/>
              </a:rPr>
              <a:t>아닌 의사소통을 통해 조율하여 진행했다는 점에서 기술적인 부분도 많이 배웠지만 사회적인 부분에서도 많이 배워서 만족하고 뿌듯했습니다</a:t>
            </a:r>
            <a:r>
              <a:rPr lang="en-US" altLang="ko-KR" sz="1500" b="1" dirty="0">
                <a:solidFill>
                  <a:schemeClr val="bg1"/>
                </a:solidFill>
                <a:cs typeface="Segoe UI" panose="020B0502040204020203" pitchFamily="34" charset="0"/>
              </a:rPr>
              <a:t>.</a:t>
            </a:r>
            <a:endParaRPr lang="en-US" sz="1500" b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D377709-14C8-420A-8235-CA6228BB92F7}"/>
              </a:ext>
            </a:extLst>
          </p:cNvPr>
          <p:cNvCxnSpPr/>
          <p:nvPr/>
        </p:nvCxnSpPr>
        <p:spPr>
          <a:xfrm>
            <a:off x="591722" y="2688381"/>
            <a:ext cx="1097280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4613CFF7-2DA8-4CE1-BE08-F8A9DE2A76A8}"/>
              </a:ext>
            </a:extLst>
          </p:cNvPr>
          <p:cNvGrpSpPr/>
          <p:nvPr/>
        </p:nvGrpSpPr>
        <p:grpSpPr>
          <a:xfrm>
            <a:off x="5239701" y="2037279"/>
            <a:ext cx="1260000" cy="1260000"/>
            <a:chOff x="5530516" y="1914708"/>
            <a:chExt cx="1260000" cy="1260000"/>
          </a:xfrm>
        </p:grpSpPr>
        <p:sp>
          <p:nvSpPr>
            <p:cNvPr id="57" name="Oval 11">
              <a:extLst>
                <a:ext uri="{FF2B5EF4-FFF2-40B4-BE49-F238E27FC236}">
                  <a16:creationId xmlns:a16="http://schemas.microsoft.com/office/drawing/2014/main" xmlns="" id="{1AF23652-64E8-4582-92B4-B020AC939742}"/>
                </a:ext>
              </a:extLst>
            </p:cNvPr>
            <p:cNvSpPr/>
            <p:nvPr/>
          </p:nvSpPr>
          <p:spPr>
            <a:xfrm>
              <a:off x="5530516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B024191D-E737-4B4D-8602-42088DB6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776633" y="2169853"/>
              <a:ext cx="853048" cy="853048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1E3016EC-4719-4274-9280-F99F828AFE2E}"/>
              </a:ext>
            </a:extLst>
          </p:cNvPr>
          <p:cNvGrpSpPr/>
          <p:nvPr/>
        </p:nvGrpSpPr>
        <p:grpSpPr>
          <a:xfrm>
            <a:off x="9160544" y="2070996"/>
            <a:ext cx="1260000" cy="1260000"/>
            <a:chOff x="9188254" y="1904736"/>
            <a:chExt cx="1260000" cy="1260000"/>
          </a:xfrm>
        </p:grpSpPr>
        <p:sp>
          <p:nvSpPr>
            <p:cNvPr id="59" name="Oval 11">
              <a:extLst>
                <a:ext uri="{FF2B5EF4-FFF2-40B4-BE49-F238E27FC236}">
                  <a16:creationId xmlns:a16="http://schemas.microsoft.com/office/drawing/2014/main" xmlns="" id="{29B19B12-D361-4B87-8C9C-329C24C8CB75}"/>
                </a:ext>
              </a:extLst>
            </p:cNvPr>
            <p:cNvSpPr/>
            <p:nvPr/>
          </p:nvSpPr>
          <p:spPr>
            <a:xfrm>
              <a:off x="9188254" y="1904736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B6986083-5926-41E9-BC4E-08F97538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415250" y="2145686"/>
              <a:ext cx="816103" cy="816103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1350004" y="1565999"/>
            <a:ext cx="1260000" cy="1774969"/>
            <a:chOff x="1350004" y="1565999"/>
            <a:chExt cx="1260000" cy="177496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68BDF8D9-1175-4567-ABD9-48F78CCD0318}"/>
                </a:ext>
              </a:extLst>
            </p:cNvPr>
            <p:cNvGrpSpPr/>
            <p:nvPr/>
          </p:nvGrpSpPr>
          <p:grpSpPr>
            <a:xfrm>
              <a:off x="1350004" y="2080968"/>
              <a:ext cx="1260000" cy="1260000"/>
              <a:chOff x="1340770" y="1914708"/>
              <a:chExt cx="1260000" cy="12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xmlns="" id="{F6F59AA4-E79C-4AC0-9E7F-23E702C00004}"/>
                  </a:ext>
                </a:extLst>
              </p:cNvPr>
              <p:cNvSpPr/>
              <p:nvPr/>
            </p:nvSpPr>
            <p:spPr>
              <a:xfrm>
                <a:off x="1340770" y="1914708"/>
                <a:ext cx="1260000" cy="1260000"/>
              </a:xfrm>
              <a:prstGeom prst="ellipse">
                <a:avLst/>
              </a:prstGeom>
              <a:solidFill>
                <a:schemeClr val="accent6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xmlns="" id="{EBD68C25-6F9E-45CA-8268-A1DFCD383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574151" y="2136450"/>
                <a:ext cx="808286" cy="808286"/>
              </a:xfrm>
              <a:prstGeom prst="rect">
                <a:avLst/>
              </a:prstGeom>
            </p:spPr>
          </p:pic>
        </p:grpSp>
        <p:pic>
          <p:nvPicPr>
            <p:cNvPr id="6146" name="Picture 2" descr="C:\Users\LG-PC\Downloads\crown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697614" y="1565999"/>
              <a:ext cx="540000" cy="54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1727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후기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D377709-14C8-420A-8235-CA6228BB92F7}"/>
              </a:ext>
            </a:extLst>
          </p:cNvPr>
          <p:cNvCxnSpPr/>
          <p:nvPr/>
        </p:nvCxnSpPr>
        <p:spPr>
          <a:xfrm>
            <a:off x="619432" y="2522121"/>
            <a:ext cx="1097280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24E21354-6F3A-40E8-AFFB-D49347B22038}"/>
              </a:ext>
            </a:extLst>
          </p:cNvPr>
          <p:cNvSpPr/>
          <p:nvPr/>
        </p:nvSpPr>
        <p:spPr>
          <a:xfrm>
            <a:off x="966315" y="1278928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지준혁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5DCE2184-FEFE-4673-A53B-39662DD4D2BB}"/>
              </a:ext>
            </a:extLst>
          </p:cNvPr>
          <p:cNvSpPr/>
          <p:nvPr/>
        </p:nvSpPr>
        <p:spPr>
          <a:xfrm>
            <a:off x="4880821" y="1275978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백종화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48">
            <a:extLst>
              <a:ext uri="{FF2B5EF4-FFF2-40B4-BE49-F238E27FC236}">
                <a16:creationId xmlns:a16="http://schemas.microsoft.com/office/drawing/2014/main" xmlns="" id="{8C72D561-FAB2-4D1B-B7E5-238F0BA11983}"/>
              </a:ext>
            </a:extLst>
          </p:cNvPr>
          <p:cNvSpPr txBox="1"/>
          <p:nvPr/>
        </p:nvSpPr>
        <p:spPr>
          <a:xfrm>
            <a:off x="751570" y="3472358"/>
            <a:ext cx="2679739" cy="1986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프로젝트 전에는 솔직히 자신감이 없었습니다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하지만 </a:t>
            </a:r>
            <a:r>
              <a:rPr lang="ko-KR" altLang="en-US" sz="1400" b="1" dirty="0" smtClean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조원들 과의 </a:t>
            </a:r>
            <a:r>
              <a:rPr lang="ko-KR" altLang="en-US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협의와 합동을 통해서 할 수 있다는 자신감을 얻었고 직접 앱을 제작해 봄으로써 코딩에 대해서도 다양하게 배웠습니다</a:t>
            </a:r>
            <a:r>
              <a:rPr lang="en-US" altLang="ko-KR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비록 많이 </a:t>
            </a:r>
            <a:r>
              <a:rPr lang="ko-KR" altLang="en-US" sz="1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해매긴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했지만 도움을 주시고 가르쳐 주시던 팀원들에게 감사 드립니다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D9CE9B2B-FB18-4D20-A650-F7C6478C91FA}"/>
              </a:ext>
            </a:extLst>
          </p:cNvPr>
          <p:cNvSpPr/>
          <p:nvPr/>
        </p:nvSpPr>
        <p:spPr>
          <a:xfrm>
            <a:off x="8795327" y="1281879"/>
            <a:ext cx="2101274" cy="3047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김승현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48">
            <a:extLst>
              <a:ext uri="{FF2B5EF4-FFF2-40B4-BE49-F238E27FC236}">
                <a16:creationId xmlns:a16="http://schemas.microsoft.com/office/drawing/2014/main" xmlns="" id="{F2C4FFDD-DDDC-450A-A767-5A41CCA4E764}"/>
              </a:ext>
            </a:extLst>
          </p:cNvPr>
          <p:cNvSpPr txBox="1"/>
          <p:nvPr/>
        </p:nvSpPr>
        <p:spPr>
          <a:xfrm>
            <a:off x="8271168" y="3433658"/>
            <a:ext cx="3532908" cy="26761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팀원들과의 팀워크</a:t>
            </a:r>
            <a:r>
              <a:rPr lang="en-US" altLang="ko-KR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존중</a:t>
            </a:r>
            <a:r>
              <a:rPr lang="en-US" altLang="ko-KR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그리고 소통을 하면서 그 어느 누구의 의견이 수렴되고 한 걸음씩 발전해가는 것을 보면서 이게 </a:t>
            </a:r>
            <a:r>
              <a:rPr lang="ko-KR" altLang="en-US" sz="1400" b="1" dirty="0" err="1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팀워크구나라는</a:t>
            </a:r>
            <a:r>
              <a:rPr lang="ko-KR" altLang="en-US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 것을 느꼈습니다</a:t>
            </a:r>
            <a:r>
              <a:rPr lang="en-US" altLang="ko-KR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저희 조는 조장이라는 개념이 없고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하루마다 진행자가 바뀌어서 그 진행자가 그 당일의 회의주체가 되어서 회의를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이끌고 </a:t>
            </a:r>
            <a:r>
              <a:rPr lang="ko-KR" altLang="en-US" sz="1400" b="1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정리하였는데 그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덕분에 팀원으로써만이 아닌 회의 주체자로써 회의를 이끌어가는 방법도 배운 것 같습니다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이러한 경험을 토대로 사회에 나가서는 더 발전된 모습으로 프로젝트를 하도록 하겠습니다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감사합니다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:a16="http://schemas.microsoft.com/office/drawing/2014/main" xmlns="" id="{EB14048C-1EF0-4812-8C25-74CE75869D2C}"/>
              </a:ext>
            </a:extLst>
          </p:cNvPr>
          <p:cNvSpPr txBox="1"/>
          <p:nvPr/>
        </p:nvSpPr>
        <p:spPr>
          <a:xfrm>
            <a:off x="4326180" y="3453265"/>
            <a:ext cx="3410422" cy="293598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프로젝트의 진행하는 동안 가장 어려웠던 점은 모두가 처음이라는 것이 였습니다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무엇을 어디서부터 어떻게 진행해야 하는지 알지 못했고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토론을 통해 얻은 결과들이 맞는 것인지 틀린 것인지도 확신하기 어렵다는 점이 가장 힘들었던 것 같습니다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그래도 우리를 잘 지도해 준 선생님과 조장님이 있었고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각자 맡은 일에 책임감을 가지고 프로젝트에 임한 조원들이 있었기 때문에 이 만큼이나 멋진 결과물을 만들 수 있었던 것이 아닌가 싶습니다</a:t>
            </a:r>
            <a:r>
              <a:rPr lang="en-US" altLang="ko-KR"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무슨 일이든 혼자 하기는 쉽다</a:t>
            </a:r>
            <a:r>
              <a:rPr lang="en-US" altLang="ko-KR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. </a:t>
            </a:r>
            <a:r>
              <a:rPr lang="ko-KR" altLang="en-US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하지만 혼자 오래 하기는 어렵다는 것을 배웠습니다</a:t>
            </a:r>
            <a:r>
              <a:rPr lang="en-US" altLang="ko-KR" sz="1400" b="1" dirty="0">
                <a:solidFill>
                  <a:srgbClr val="FFFF00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n-US" sz="1400" b="1" dirty="0">
              <a:solidFill>
                <a:srgbClr val="FFFF0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E9422CE-B8BE-4DF1-B9B9-45675EE23037}"/>
              </a:ext>
            </a:extLst>
          </p:cNvPr>
          <p:cNvGrpSpPr/>
          <p:nvPr/>
        </p:nvGrpSpPr>
        <p:grpSpPr>
          <a:xfrm>
            <a:off x="1377714" y="1914708"/>
            <a:ext cx="1260000" cy="1260000"/>
            <a:chOff x="1377714" y="1914708"/>
            <a:chExt cx="1260000" cy="12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F6F59AA4-E79C-4AC0-9E7F-23E702C00004}"/>
                </a:ext>
              </a:extLst>
            </p:cNvPr>
            <p:cNvSpPr/>
            <p:nvPr/>
          </p:nvSpPr>
          <p:spPr>
            <a:xfrm>
              <a:off x="1377714" y="1914708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61D08E43-989D-4E4D-AE2D-E8CF94F8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82212" y="2108089"/>
              <a:ext cx="862936" cy="86293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1161D510-C406-4501-8576-F5D921F859AA}"/>
              </a:ext>
            </a:extLst>
          </p:cNvPr>
          <p:cNvGrpSpPr/>
          <p:nvPr/>
        </p:nvGrpSpPr>
        <p:grpSpPr>
          <a:xfrm>
            <a:off x="9188254" y="1904736"/>
            <a:ext cx="1260000" cy="1260000"/>
            <a:chOff x="9188254" y="1904736"/>
            <a:chExt cx="1260000" cy="1260000"/>
          </a:xfrm>
        </p:grpSpPr>
        <p:sp>
          <p:nvSpPr>
            <p:cNvPr id="59" name="Oval 11">
              <a:extLst>
                <a:ext uri="{FF2B5EF4-FFF2-40B4-BE49-F238E27FC236}">
                  <a16:creationId xmlns:a16="http://schemas.microsoft.com/office/drawing/2014/main" xmlns="" id="{29B19B12-D361-4B87-8C9C-329C24C8CB75}"/>
                </a:ext>
              </a:extLst>
            </p:cNvPr>
            <p:cNvSpPr/>
            <p:nvPr/>
          </p:nvSpPr>
          <p:spPr>
            <a:xfrm>
              <a:off x="9188254" y="1904736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7724A0BE-2653-41D4-B1CA-EAF55E45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318661" y="2047612"/>
              <a:ext cx="1004434" cy="100443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ABCC9DAA-013C-4CB7-8272-83C67A05DFDA}"/>
              </a:ext>
            </a:extLst>
          </p:cNvPr>
          <p:cNvGrpSpPr/>
          <p:nvPr/>
        </p:nvGrpSpPr>
        <p:grpSpPr>
          <a:xfrm>
            <a:off x="5299740" y="1912584"/>
            <a:ext cx="1260000" cy="1260000"/>
            <a:chOff x="5475236" y="1912584"/>
            <a:chExt cx="1260000" cy="1260000"/>
          </a:xfrm>
        </p:grpSpPr>
        <p:sp>
          <p:nvSpPr>
            <p:cNvPr id="57" name="Oval 11">
              <a:extLst>
                <a:ext uri="{FF2B5EF4-FFF2-40B4-BE49-F238E27FC236}">
                  <a16:creationId xmlns:a16="http://schemas.microsoft.com/office/drawing/2014/main" xmlns="" id="{1AF23652-64E8-4582-92B4-B020AC939742}"/>
                </a:ext>
              </a:extLst>
            </p:cNvPr>
            <p:cNvSpPr/>
            <p:nvPr/>
          </p:nvSpPr>
          <p:spPr>
            <a:xfrm>
              <a:off x="5475236" y="1912584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02FF89C1-CEA6-4D12-B102-3EFF1F8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24626" y="2038376"/>
              <a:ext cx="942748" cy="942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23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G-PC\Downloads\question-2736480_19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10" y="0"/>
            <a:ext cx="1169439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6918349-9DFC-4658-84B4-6D63E03178CD}"/>
              </a:ext>
            </a:extLst>
          </p:cNvPr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xmlns="" id="{6A7B5E31-975A-4178-9A2A-29CBA92CB39E}"/>
              </a:ext>
            </a:extLst>
          </p:cNvPr>
          <p:cNvSpPr/>
          <p:nvPr/>
        </p:nvSpPr>
        <p:spPr>
          <a:xfrm>
            <a:off x="4343400" y="0"/>
            <a:ext cx="7886700" cy="6858000"/>
          </a:xfrm>
          <a:prstGeom prst="rect">
            <a:avLst/>
          </a:prstGeom>
          <a:solidFill>
            <a:srgbClr val="222A3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AB1AF-7A08-44F3-949B-19FEBC61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2698750"/>
            <a:ext cx="2966025" cy="1460500"/>
          </a:xfrm>
        </p:spPr>
        <p:txBody>
          <a:bodyPr lIns="0" rIns="0">
            <a:no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8000" dirty="0" err="1" smtClean="0">
                <a:solidFill>
                  <a:schemeClr val="bg1"/>
                </a:solidFill>
              </a:rPr>
              <a:t>QnA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583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-PC\Downloads\wild-865151_19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8B9710E-8BC5-4CF2-8311-44293054AB2A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4ADDBEF-110B-40C0-AAA0-C7EB8FBF13DB}"/>
              </a:ext>
            </a:extLst>
          </p:cNvPr>
          <p:cNvGrpSpPr/>
          <p:nvPr/>
        </p:nvGrpSpPr>
        <p:grpSpPr>
          <a:xfrm>
            <a:off x="562708" y="2075227"/>
            <a:ext cx="11015003" cy="1674055"/>
            <a:chOff x="562708" y="2208628"/>
            <a:chExt cx="11015003" cy="1674055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23B59B9E-6474-43E0-A461-17CECAD37567}"/>
                </a:ext>
              </a:extLst>
            </p:cNvPr>
            <p:cNvSpPr txBox="1">
              <a:spLocks/>
            </p:cNvSpPr>
            <p:nvPr/>
          </p:nvSpPr>
          <p:spPr>
            <a:xfrm>
              <a:off x="587375" y="2251770"/>
              <a:ext cx="10980738" cy="1630911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</p:spPr>
          <p:txBody>
            <a:bodyPr lIns="0" tIns="0" rIns="0" bIns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Segoe UI" panose="020B0502040204020203" pitchFamily="34" charset="0"/>
                  <a:ea typeface="+mj-ea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ko-KR" altLang="en-US" sz="6000" dirty="0" smtClean="0">
                  <a:solidFill>
                    <a:schemeClr val="accent6"/>
                  </a:solidFill>
                </a:rPr>
                <a:t>감</a:t>
              </a:r>
              <a:r>
                <a:rPr lang="ko-KR" altLang="en-US" sz="6000" dirty="0" smtClean="0">
                  <a:solidFill>
                    <a:schemeClr val="accent6"/>
                  </a:solidFill>
                </a:rPr>
                <a:t>사</a:t>
              </a:r>
              <a:r>
                <a:rPr lang="en-US" sz="60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6000" dirty="0" smtClean="0">
                  <a:solidFill>
                    <a:schemeClr val="bg1"/>
                  </a:solidFill>
                </a:rPr>
                <a:t>합니다</a:t>
              </a:r>
              <a:r>
                <a:rPr lang="en-US" altLang="ko-KR" sz="6000" dirty="0" smtClean="0">
                  <a:solidFill>
                    <a:schemeClr val="bg1"/>
                  </a:solidFill>
                </a:rPr>
                <a:t>.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12EF856-F37F-4B54-8131-87EA764C63C0}"/>
                </a:ext>
              </a:extLst>
            </p:cNvPr>
            <p:cNvCxnSpPr/>
            <p:nvPr/>
          </p:nvCxnSpPr>
          <p:spPr>
            <a:xfrm>
              <a:off x="562708" y="2208628"/>
              <a:ext cx="110150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622DCFE-6017-4C26-B9B2-4A751C3E6E90}"/>
                </a:ext>
              </a:extLst>
            </p:cNvPr>
            <p:cNvCxnSpPr/>
            <p:nvPr/>
          </p:nvCxnSpPr>
          <p:spPr>
            <a:xfrm>
              <a:off x="562708" y="3882683"/>
              <a:ext cx="110150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4561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0D0FA7-9BB5-4FAC-803D-58F98D3E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431519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팀원 소개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B71AFEF-49F5-48F5-A1FF-6E5AF3728B88}"/>
              </a:ext>
            </a:extLst>
          </p:cNvPr>
          <p:cNvSpPr/>
          <p:nvPr/>
        </p:nvSpPr>
        <p:spPr>
          <a:xfrm>
            <a:off x="1047403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최기현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8">
            <a:extLst>
              <a:ext uri="{FF2B5EF4-FFF2-40B4-BE49-F238E27FC236}">
                <a16:creationId xmlns:a16="http://schemas.microsoft.com/office/drawing/2014/main" xmlns="" id="{9617F091-27C2-4182-B1DE-425317F5E01A}"/>
              </a:ext>
            </a:extLst>
          </p:cNvPr>
          <p:cNvSpPr txBox="1"/>
          <p:nvPr/>
        </p:nvSpPr>
        <p:spPr>
          <a:xfrm>
            <a:off x="1061258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FBC5E7DB-2490-4131-A3CF-EDCFCEA018CA}"/>
              </a:ext>
            </a:extLst>
          </p:cNvPr>
          <p:cNvSpPr/>
          <p:nvPr/>
        </p:nvSpPr>
        <p:spPr>
          <a:xfrm>
            <a:off x="4690297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이남희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4C04E0E-0636-4B85-830C-43719D53A39B}"/>
              </a:ext>
            </a:extLst>
          </p:cNvPr>
          <p:cNvSpPr txBox="1"/>
          <p:nvPr/>
        </p:nvSpPr>
        <p:spPr>
          <a:xfrm>
            <a:off x="4675044" y="4973782"/>
            <a:ext cx="2839115" cy="11312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3799F81-9DCB-4390-8747-0DC99B492F5D}"/>
              </a:ext>
            </a:extLst>
          </p:cNvPr>
          <p:cNvSpPr/>
          <p:nvPr/>
        </p:nvSpPr>
        <p:spPr>
          <a:xfrm>
            <a:off x="8427380" y="3861814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이승헌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BE2F960-16E6-4C08-B6A9-B46D9F8A0106}"/>
              </a:ext>
            </a:extLst>
          </p:cNvPr>
          <p:cNvSpPr txBox="1"/>
          <p:nvPr/>
        </p:nvSpPr>
        <p:spPr>
          <a:xfrm>
            <a:off x="8288830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1397612" y="1376846"/>
            <a:ext cx="9449800" cy="2160000"/>
            <a:chOff x="1383757" y="1418411"/>
            <a:chExt cx="9449800" cy="216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C3C4C30-138D-4BF0-A95D-5755759C111E}"/>
                </a:ext>
              </a:extLst>
            </p:cNvPr>
            <p:cNvCxnSpPr/>
            <p:nvPr/>
          </p:nvCxnSpPr>
          <p:spPr>
            <a:xfrm>
              <a:off x="2405495" y="2590576"/>
              <a:ext cx="7010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55"/>
            <p:cNvGrpSpPr/>
            <p:nvPr/>
          </p:nvGrpSpPr>
          <p:grpSpPr>
            <a:xfrm>
              <a:off x="1383757" y="1418411"/>
              <a:ext cx="2160000" cy="2160000"/>
              <a:chOff x="1372212" y="924423"/>
              <a:chExt cx="2160000" cy="216000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60" y="1902547"/>
                  <a:ext cx="552309" cy="575112"/>
                  <a:chOff x="3398838" y="1811338"/>
                  <a:chExt cx="346075" cy="360363"/>
                </a:xfrm>
              </p:grpSpPr>
              <p:sp>
                <p:nvSpPr>
                  <p:cNvPr id="26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57" name="그룹 56"/>
            <p:cNvGrpSpPr/>
            <p:nvPr/>
          </p:nvGrpSpPr>
          <p:grpSpPr>
            <a:xfrm>
              <a:off x="5015957" y="1418411"/>
              <a:ext cx="2160000" cy="2160000"/>
              <a:chOff x="1372212" y="924423"/>
              <a:chExt cx="2160000" cy="2160000"/>
            </a:xfrm>
          </p:grpSpPr>
          <p:sp>
            <p:nvSpPr>
              <p:cNvPr id="58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60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1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62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68" name="그룹 67"/>
            <p:cNvGrpSpPr/>
            <p:nvPr/>
          </p:nvGrpSpPr>
          <p:grpSpPr>
            <a:xfrm>
              <a:off x="8673557" y="1418411"/>
              <a:ext cx="2160000" cy="2160000"/>
              <a:chOff x="1372212" y="924423"/>
              <a:chExt cx="2160000" cy="2160000"/>
            </a:xfrm>
          </p:grpSpPr>
          <p:sp>
            <p:nvSpPr>
              <p:cNvPr id="69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71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2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73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5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6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</p:grpSp>
      <p:sp>
        <p:nvSpPr>
          <p:cNvPr id="45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5212492" y="4459195"/>
            <a:ext cx="1597025" cy="83324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운동관리</a:t>
            </a:r>
            <a:endParaRPr lang="en-US" altLang="ko-KR" sz="22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웹 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설계</a:t>
            </a:r>
            <a:endParaRPr lang="en-US" sz="22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2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1409424" y="4417625"/>
            <a:ext cx="2081932" cy="123502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식단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관리</a:t>
            </a:r>
            <a:endParaRPr lang="en-US" altLang="ko-KR" sz="22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DB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설계</a:t>
            </a:r>
            <a:endParaRPr lang="en-US" altLang="ko-KR" sz="22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Query 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제작</a:t>
            </a:r>
            <a:endParaRPr lang="en-US" sz="22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8530654" y="4362213"/>
            <a:ext cx="2719242" cy="149826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음주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관리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Class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설계</a:t>
            </a:r>
            <a:endParaRPr lang="en-US" altLang="ko-KR" sz="22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200" b="1" dirty="0" err="1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RestApi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설계</a:t>
            </a:r>
            <a:endParaRPr lang="en-US" altLang="ko-KR" sz="22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그래프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Api</a:t>
            </a:r>
            <a:endParaRPr lang="en-US" altLang="ko-KR" sz="22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Query 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제작</a:t>
            </a:r>
            <a:endParaRPr lang="en-US" sz="22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61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0D0FA7-9BB5-4FAC-803D-58F98D3E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86" y="431519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팀원 소개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B71AFEF-49F5-48F5-A1FF-6E5AF3728B88}"/>
              </a:ext>
            </a:extLst>
          </p:cNvPr>
          <p:cNvSpPr/>
          <p:nvPr/>
        </p:nvSpPr>
        <p:spPr>
          <a:xfrm>
            <a:off x="1047403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지준혁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8">
            <a:extLst>
              <a:ext uri="{FF2B5EF4-FFF2-40B4-BE49-F238E27FC236}">
                <a16:creationId xmlns:a16="http://schemas.microsoft.com/office/drawing/2014/main" xmlns="" id="{9617F091-27C2-4182-B1DE-425317F5E01A}"/>
              </a:ext>
            </a:extLst>
          </p:cNvPr>
          <p:cNvSpPr txBox="1"/>
          <p:nvPr/>
        </p:nvSpPr>
        <p:spPr>
          <a:xfrm>
            <a:off x="1116676" y="3777374"/>
            <a:ext cx="2839115" cy="23276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FBC5E7DB-2490-4131-A3CF-EDCFCEA018CA}"/>
              </a:ext>
            </a:extLst>
          </p:cNvPr>
          <p:cNvSpPr/>
          <p:nvPr/>
        </p:nvSpPr>
        <p:spPr>
          <a:xfrm>
            <a:off x="4690297" y="3888206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김승현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3799F81-9DCB-4390-8747-0DC99B492F5D}"/>
              </a:ext>
            </a:extLst>
          </p:cNvPr>
          <p:cNvSpPr/>
          <p:nvPr/>
        </p:nvSpPr>
        <p:spPr>
          <a:xfrm>
            <a:off x="8427380" y="3861814"/>
            <a:ext cx="2839115" cy="2873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백종화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그룹 113"/>
          <p:cNvGrpSpPr/>
          <p:nvPr/>
        </p:nvGrpSpPr>
        <p:grpSpPr>
          <a:xfrm>
            <a:off x="1397612" y="1376846"/>
            <a:ext cx="9449800" cy="2160000"/>
            <a:chOff x="1383757" y="1418411"/>
            <a:chExt cx="9449800" cy="216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C3C4C30-138D-4BF0-A95D-5755759C111E}"/>
                </a:ext>
              </a:extLst>
            </p:cNvPr>
            <p:cNvCxnSpPr/>
            <p:nvPr/>
          </p:nvCxnSpPr>
          <p:spPr>
            <a:xfrm>
              <a:off x="2405495" y="2590576"/>
              <a:ext cx="7010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55"/>
            <p:cNvGrpSpPr/>
            <p:nvPr/>
          </p:nvGrpSpPr>
          <p:grpSpPr>
            <a:xfrm>
              <a:off x="1383757" y="1418411"/>
              <a:ext cx="2160000" cy="2160000"/>
              <a:chOff x="1372212" y="924423"/>
              <a:chExt cx="2160000" cy="216000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60" y="1902547"/>
                  <a:ext cx="552309" cy="575112"/>
                  <a:chOff x="3398838" y="1811338"/>
                  <a:chExt cx="346075" cy="360363"/>
                </a:xfrm>
              </p:grpSpPr>
              <p:sp>
                <p:nvSpPr>
                  <p:cNvPr id="26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8" name="그룹 56"/>
            <p:cNvGrpSpPr/>
            <p:nvPr/>
          </p:nvGrpSpPr>
          <p:grpSpPr>
            <a:xfrm>
              <a:off x="5015957" y="1418411"/>
              <a:ext cx="2160000" cy="2160000"/>
              <a:chOff x="1372212" y="924423"/>
              <a:chExt cx="2160000" cy="2160000"/>
            </a:xfrm>
          </p:grpSpPr>
          <p:sp>
            <p:nvSpPr>
              <p:cNvPr id="58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60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62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grpSp>
          <p:nvGrpSpPr>
            <p:cNvPr id="11" name="그룹 67"/>
            <p:cNvGrpSpPr/>
            <p:nvPr/>
          </p:nvGrpSpPr>
          <p:grpSpPr>
            <a:xfrm>
              <a:off x="8673557" y="1418411"/>
              <a:ext cx="2160000" cy="2160000"/>
              <a:chOff x="1372212" y="924423"/>
              <a:chExt cx="2160000" cy="2160000"/>
            </a:xfrm>
          </p:grpSpPr>
          <p:sp>
            <p:nvSpPr>
              <p:cNvPr id="69" name="Oval 16">
                <a:extLst>
                  <a:ext uri="{FF2B5EF4-FFF2-40B4-BE49-F238E27FC236}">
                    <a16:creationId xmlns:a16="http://schemas.microsoft.com/office/drawing/2014/main" xmlns="" id="{2D22160D-C3A6-4188-8EDB-225F6EC41A8A}"/>
                  </a:ext>
                </a:extLst>
              </p:cNvPr>
              <p:cNvSpPr/>
              <p:nvPr/>
            </p:nvSpPr>
            <p:spPr>
              <a:xfrm>
                <a:off x="1372212" y="924423"/>
                <a:ext cx="2160000" cy="21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2">
                <a:extLst>
                  <a:ext uri="{FF2B5EF4-FFF2-40B4-BE49-F238E27FC236}">
                    <a16:creationId xmlns:a16="http://schemas.microsoft.com/office/drawing/2014/main" xmlns="" id="{9FBED11F-0057-455D-B24F-2F31855F5185}"/>
                  </a:ext>
                </a:extLst>
              </p:cNvPr>
              <p:cNvGrpSpPr/>
              <p:nvPr/>
            </p:nvGrpSpPr>
            <p:grpSpPr>
              <a:xfrm>
                <a:off x="1654499" y="1216235"/>
                <a:ext cx="1584000" cy="1584000"/>
                <a:chOff x="1893039" y="1617528"/>
                <a:chExt cx="1145150" cy="1145150"/>
              </a:xfrm>
            </p:grpSpPr>
            <p:sp>
              <p:nvSpPr>
                <p:cNvPr id="71" name="Oval 17">
                  <a:extLst>
                    <a:ext uri="{FF2B5EF4-FFF2-40B4-BE49-F238E27FC236}">
                      <a16:creationId xmlns:a16="http://schemas.microsoft.com/office/drawing/2014/main" xmlns="" id="{586C2511-B6D2-48A3-AD45-75FF7BBFD645}"/>
                    </a:ext>
                  </a:extLst>
                </p:cNvPr>
                <p:cNvSpPr/>
                <p:nvPr/>
              </p:nvSpPr>
              <p:spPr>
                <a:xfrm>
                  <a:off x="1893039" y="1617528"/>
                  <a:ext cx="1145150" cy="11451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24">
                  <a:extLst>
                    <a:ext uri="{FF2B5EF4-FFF2-40B4-BE49-F238E27FC236}">
                      <a16:creationId xmlns:a16="http://schemas.microsoft.com/office/drawing/2014/main" xmlns="" id="{50461B82-4508-41E6-98B6-E67BD314DC6D}"/>
                    </a:ext>
                  </a:extLst>
                </p:cNvPr>
                <p:cNvGrpSpPr/>
                <p:nvPr/>
              </p:nvGrpSpPr>
              <p:grpSpPr>
                <a:xfrm>
                  <a:off x="2189450" y="1902542"/>
                  <a:ext cx="552308" cy="575111"/>
                  <a:chOff x="3398838" y="1811338"/>
                  <a:chExt cx="346075" cy="360363"/>
                </a:xfrm>
              </p:grpSpPr>
              <p:sp>
                <p:nvSpPr>
                  <p:cNvPr id="73" name="Freeform 48">
                    <a:extLst>
                      <a:ext uri="{FF2B5EF4-FFF2-40B4-BE49-F238E27FC236}">
                        <a16:creationId xmlns:a16="http://schemas.microsoft.com/office/drawing/2014/main" xmlns="" id="{F2EF855B-ABB3-4F05-A11F-190FA7679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8863" y="1885951"/>
                    <a:ext cx="112713" cy="120650"/>
                  </a:xfrm>
                  <a:custGeom>
                    <a:avLst/>
                    <a:gdLst>
                      <a:gd name="T0" fmla="*/ 7 w 30"/>
                      <a:gd name="T1" fmla="*/ 8 h 32"/>
                      <a:gd name="T2" fmla="*/ 7 w 30"/>
                      <a:gd name="T3" fmla="*/ 22 h 32"/>
                      <a:gd name="T4" fmla="*/ 23 w 30"/>
                      <a:gd name="T5" fmla="*/ 24 h 32"/>
                      <a:gd name="T6" fmla="*/ 26 w 30"/>
                      <a:gd name="T7" fmla="*/ 0 h 32"/>
                      <a:gd name="T8" fmla="*/ 7 w 30"/>
                      <a:gd name="T9" fmla="*/ 8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" h="32">
                        <a:moveTo>
                          <a:pt x="7" y="8"/>
                        </a:moveTo>
                        <a:cubicBezTo>
                          <a:pt x="2" y="11"/>
                          <a:pt x="0" y="17"/>
                          <a:pt x="7" y="22"/>
                        </a:cubicBezTo>
                        <a:cubicBezTo>
                          <a:pt x="11" y="32"/>
                          <a:pt x="18" y="29"/>
                          <a:pt x="23" y="24"/>
                        </a:cubicBezTo>
                        <a:cubicBezTo>
                          <a:pt x="27" y="20"/>
                          <a:pt x="30" y="7"/>
                          <a:pt x="26" y="0"/>
                        </a:cubicBezTo>
                        <a:cubicBezTo>
                          <a:pt x="19" y="5"/>
                          <a:pt x="13" y="4"/>
                          <a:pt x="7" y="8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49">
                    <a:extLst>
                      <a:ext uri="{FF2B5EF4-FFF2-40B4-BE49-F238E27FC236}">
                        <a16:creationId xmlns:a16="http://schemas.microsoft.com/office/drawing/2014/main" xmlns="" id="{4F5A3799-01B6-46EC-A30B-B0E98B102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1226" y="1811338"/>
                    <a:ext cx="150813" cy="173038"/>
                  </a:xfrm>
                  <a:custGeom>
                    <a:avLst/>
                    <a:gdLst>
                      <a:gd name="T0" fmla="*/ 32 w 40"/>
                      <a:gd name="T1" fmla="*/ 14 h 46"/>
                      <a:gd name="T2" fmla="*/ 28 w 40"/>
                      <a:gd name="T3" fmla="*/ 33 h 46"/>
                      <a:gd name="T4" fmla="*/ 8 w 40"/>
                      <a:gd name="T5" fmla="*/ 34 h 46"/>
                      <a:gd name="T6" fmla="*/ 5 w 40"/>
                      <a:gd name="T7" fmla="*/ 0 h 46"/>
                      <a:gd name="T8" fmla="*/ 32 w 40"/>
                      <a:gd name="T9" fmla="*/ 1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" h="46">
                        <a:moveTo>
                          <a:pt x="32" y="14"/>
                        </a:moveTo>
                        <a:cubicBezTo>
                          <a:pt x="37" y="20"/>
                          <a:pt x="40" y="28"/>
                          <a:pt x="28" y="33"/>
                        </a:cubicBezTo>
                        <a:cubicBezTo>
                          <a:pt x="22" y="46"/>
                          <a:pt x="13" y="41"/>
                          <a:pt x="8" y="34"/>
                        </a:cubicBezTo>
                        <a:cubicBezTo>
                          <a:pt x="2" y="28"/>
                          <a:pt x="0" y="10"/>
                          <a:pt x="5" y="0"/>
                        </a:cubicBezTo>
                        <a:cubicBezTo>
                          <a:pt x="14" y="8"/>
                          <a:pt x="26" y="6"/>
                          <a:pt x="32" y="14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5" name="Freeform 50">
                    <a:extLst>
                      <a:ext uri="{FF2B5EF4-FFF2-40B4-BE49-F238E27FC236}">
                        <a16:creationId xmlns:a16="http://schemas.microsoft.com/office/drawing/2014/main" xmlns="" id="{905D3FE4-46BC-48DB-BA66-7304D2493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00438" y="1863726"/>
                    <a:ext cx="161925" cy="158750"/>
                  </a:xfrm>
                  <a:custGeom>
                    <a:avLst/>
                    <a:gdLst>
                      <a:gd name="T0" fmla="*/ 43 w 43"/>
                      <a:gd name="T1" fmla="*/ 20 h 42"/>
                      <a:gd name="T2" fmla="*/ 25 w 43"/>
                      <a:gd name="T3" fmla="*/ 42 h 42"/>
                      <a:gd name="T4" fmla="*/ 0 w 43"/>
                      <a:gd name="T5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" h="42">
                        <a:moveTo>
                          <a:pt x="43" y="20"/>
                        </a:moveTo>
                        <a:cubicBezTo>
                          <a:pt x="31" y="26"/>
                          <a:pt x="25" y="42"/>
                          <a:pt x="25" y="42"/>
                        </a:cubicBezTo>
                        <a:cubicBezTo>
                          <a:pt x="25" y="42"/>
                          <a:pt x="20" y="18"/>
                          <a:pt x="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6" name="Rectangle 51">
                    <a:extLst>
                      <a:ext uri="{FF2B5EF4-FFF2-40B4-BE49-F238E27FC236}">
                        <a16:creationId xmlns:a16="http://schemas.microsoft.com/office/drawing/2014/main" xmlns="" id="{DDB7F35A-1D3E-4EBB-8DEC-375ECD42E7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8838" y="2022476"/>
                    <a:ext cx="60325" cy="119063"/>
                  </a:xfrm>
                  <a:prstGeom prst="rect">
                    <a:avLst/>
                  </a:prstGeom>
                  <a:noFill/>
                  <a:ln w="19050" cap="flat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52">
                    <a:extLst>
                      <a:ext uri="{FF2B5EF4-FFF2-40B4-BE49-F238E27FC236}">
                        <a16:creationId xmlns:a16="http://schemas.microsoft.com/office/drawing/2014/main" xmlns="" id="{9FCF409C-5F8D-4812-84DC-91E9D5EFB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63751"/>
                    <a:ext cx="285750" cy="107950"/>
                  </a:xfrm>
                  <a:custGeom>
                    <a:avLst/>
                    <a:gdLst>
                      <a:gd name="T0" fmla="*/ 0 w 76"/>
                      <a:gd name="T1" fmla="*/ 15 h 29"/>
                      <a:gd name="T2" fmla="*/ 76 w 76"/>
                      <a:gd name="T3" fmla="*/ 5 h 29"/>
                      <a:gd name="T4" fmla="*/ 64 w 76"/>
                      <a:gd name="T5" fmla="*/ 1 h 29"/>
                      <a:gd name="T6" fmla="*/ 46 w 76"/>
                      <a:gd name="T7" fmla="*/ 7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" h="29">
                        <a:moveTo>
                          <a:pt x="0" y="15"/>
                        </a:moveTo>
                        <a:cubicBezTo>
                          <a:pt x="43" y="29"/>
                          <a:pt x="27" y="29"/>
                          <a:pt x="76" y="5"/>
                        </a:cubicBezTo>
                        <a:cubicBezTo>
                          <a:pt x="72" y="1"/>
                          <a:pt x="68" y="0"/>
                          <a:pt x="64" y="1"/>
                        </a:cubicBezTo>
                        <a:cubicBezTo>
                          <a:pt x="46" y="7"/>
                          <a:pt x="46" y="7"/>
                          <a:pt x="46" y="7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53">
                    <a:extLst>
                      <a:ext uri="{FF2B5EF4-FFF2-40B4-BE49-F238E27FC236}">
                        <a16:creationId xmlns:a16="http://schemas.microsoft.com/office/drawing/2014/main" xmlns="" id="{F8237ED1-D3CD-442C-99E6-ABFAF8242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9163" y="2036763"/>
                    <a:ext cx="180975" cy="60325"/>
                  </a:xfrm>
                  <a:custGeom>
                    <a:avLst/>
                    <a:gdLst>
                      <a:gd name="T0" fmla="*/ 0 w 48"/>
                      <a:gd name="T1" fmla="*/ 0 h 16"/>
                      <a:gd name="T2" fmla="*/ 12 w 48"/>
                      <a:gd name="T3" fmla="*/ 0 h 16"/>
                      <a:gd name="T4" fmla="*/ 30 w 48"/>
                      <a:gd name="T5" fmla="*/ 8 h 16"/>
                      <a:gd name="T6" fmla="*/ 42 w 48"/>
                      <a:gd name="T7" fmla="*/ 8 h 16"/>
                      <a:gd name="T8" fmla="*/ 42 w 48"/>
                      <a:gd name="T9" fmla="*/ 16 h 16"/>
                      <a:gd name="T10" fmla="*/ 20 w 48"/>
                      <a:gd name="T1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" h="16">
                        <a:moveTo>
                          <a:pt x="0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21" y="0"/>
                          <a:pt x="28" y="6"/>
                          <a:pt x="30" y="8"/>
                        </a:cubicBezTo>
                        <a:cubicBezTo>
                          <a:pt x="30" y="8"/>
                          <a:pt x="36" y="8"/>
                          <a:pt x="42" y="8"/>
                        </a:cubicBezTo>
                        <a:cubicBezTo>
                          <a:pt x="48" y="8"/>
                          <a:pt x="48" y="16"/>
                          <a:pt x="42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</p:grpSp>
      <p:sp>
        <p:nvSpPr>
          <p:cNvPr id="54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993779" y="4486895"/>
            <a:ext cx="3439676" cy="106877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수면 관리 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</a:t>
            </a:r>
            <a:endParaRPr lang="en-US" altLang="ko-KR" sz="22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전체 디자인 기획 및 구현</a:t>
            </a:r>
            <a:endParaRPr lang="en-US" sz="22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8502934" y="4403772"/>
            <a:ext cx="2719242" cy="14566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일정관리</a:t>
            </a:r>
            <a:endParaRPr lang="en-US" altLang="ko-KR" sz="22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Crawling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2200" b="1" dirty="0" err="1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GitHub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관리</a:t>
            </a:r>
            <a:endParaRPr lang="en-US" altLang="ko-KR" sz="22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Contact </a:t>
            </a:r>
            <a:r>
              <a:rPr lang="en-US" altLang="ko-KR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Page(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웹</a:t>
            </a:r>
            <a:r>
              <a:rPr lang="en-US" altLang="ko-KR" sz="2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)</a:t>
            </a:r>
            <a:endParaRPr lang="en-US" sz="22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6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4859192" y="4445337"/>
            <a:ext cx="2483713" cy="58313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Char char="§"/>
            </a:pP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로그인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,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회원가입</a:t>
            </a:r>
            <a:endParaRPr lang="en-US" sz="22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61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6F1879-57BC-4BAC-AD4A-B2D78B3E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03" y="417005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기획의도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ABEC372-B323-454B-B9FA-64D122C616F0}"/>
              </a:ext>
            </a:extLst>
          </p:cNvPr>
          <p:cNvSpPr/>
          <p:nvPr/>
        </p:nvSpPr>
        <p:spPr>
          <a:xfrm>
            <a:off x="0" y="1360394"/>
            <a:ext cx="12192000" cy="40428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542878C-7665-4D18-9BE4-83EA4D6D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63646"/>
            <a:ext cx="7356766" cy="403110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007934" y="2701657"/>
            <a:ext cx="3754588" cy="1191512"/>
            <a:chOff x="7813964" y="2092037"/>
            <a:chExt cx="3754588" cy="1191512"/>
          </a:xfrm>
        </p:grpSpPr>
        <p:sp>
          <p:nvSpPr>
            <p:cNvPr id="24" name="TextBox 48">
              <a:extLst>
                <a:ext uri="{FF2B5EF4-FFF2-40B4-BE49-F238E27FC236}">
                  <a16:creationId xmlns:a16="http://schemas.microsoft.com/office/drawing/2014/main" xmlns="" id="{56A95101-8A18-4F04-B93F-B6906FDFBF47}"/>
                </a:ext>
              </a:extLst>
            </p:cNvPr>
            <p:cNvSpPr txBox="1"/>
            <p:nvPr/>
          </p:nvSpPr>
          <p:spPr>
            <a:xfrm>
              <a:off x="7961223" y="2342162"/>
              <a:ext cx="3607329" cy="70584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b="1" dirty="0" smtClean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현재사회에서</a:t>
              </a:r>
              <a:endParaRPr lang="en-US" altLang="ko-KR" sz="24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endParaRPr>
            </a:p>
            <a:p>
              <a:r>
                <a:rPr lang="ko-KR" altLang="en-US" sz="2400" b="1" dirty="0" smtClean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떠오르는 </a:t>
              </a:r>
              <a:r>
                <a:rPr lang="ko-KR" altLang="en-US" sz="2400" b="1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키워드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“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건강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”</a:t>
              </a:r>
              <a:endParaRPr lang="en-US" altLang="ko-KR" sz="24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13964" y="2092037"/>
              <a:ext cx="3710413" cy="1191512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35591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6F1879-57BC-4BAC-AD4A-B2D78B3E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03" y="417005"/>
            <a:ext cx="10972800" cy="6614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기획의도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ABEC372-B323-454B-B9FA-64D122C616F0}"/>
              </a:ext>
            </a:extLst>
          </p:cNvPr>
          <p:cNvSpPr/>
          <p:nvPr/>
        </p:nvSpPr>
        <p:spPr>
          <a:xfrm>
            <a:off x="0" y="4211783"/>
            <a:ext cx="12192000" cy="26462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그룹 13"/>
          <p:cNvGrpSpPr/>
          <p:nvPr/>
        </p:nvGrpSpPr>
        <p:grpSpPr>
          <a:xfrm>
            <a:off x="7398332" y="2563123"/>
            <a:ext cx="4156365" cy="1468571"/>
            <a:chOff x="7883237" y="1850248"/>
            <a:chExt cx="3546765" cy="1025235"/>
          </a:xfrm>
        </p:grpSpPr>
        <p:sp>
          <p:nvSpPr>
            <p:cNvPr id="24" name="TextBox 48">
              <a:extLst>
                <a:ext uri="{FF2B5EF4-FFF2-40B4-BE49-F238E27FC236}">
                  <a16:creationId xmlns:a16="http://schemas.microsoft.com/office/drawing/2014/main" xmlns="" id="{56A95101-8A18-4F04-B93F-B6906FDFBF47}"/>
                </a:ext>
              </a:extLst>
            </p:cNvPr>
            <p:cNvSpPr txBox="1"/>
            <p:nvPr/>
          </p:nvSpPr>
          <p:spPr>
            <a:xfrm>
              <a:off x="8035657" y="2020707"/>
              <a:ext cx="3394345" cy="74838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b="1" dirty="0" smtClean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단순하게</a:t>
              </a:r>
              <a:endParaRPr lang="en-US" altLang="ko-KR" sz="32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endParaRPr>
            </a:p>
            <a:p>
              <a:r>
                <a:rPr lang="ko-KR" altLang="en-US" sz="3200" b="1" dirty="0" smtClean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그리고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다양하게</a:t>
              </a:r>
              <a:endParaRPr lang="en-US" altLang="ko-KR" sz="32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83237" y="1850248"/>
              <a:ext cx="3491343" cy="1025235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3" descr="C:\Users\LG-PC\Desktop\KakaoTalk_20190724_04501277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623" y="1334029"/>
            <a:ext cx="2880000" cy="5163753"/>
          </a:xfrm>
          <a:prstGeom prst="rect">
            <a:avLst/>
          </a:prstGeom>
          <a:noFill/>
        </p:spPr>
      </p:pic>
      <p:pic>
        <p:nvPicPr>
          <p:cNvPr id="6147" name="Picture 3" descr="C:\Users\LG-PC\Documents\카카오톡 받은 파일\calog_app 기능별 캡쳐\calog_app_sleeping_check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88078" y="1288473"/>
            <a:ext cx="2936250" cy="5219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5591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F3E054-DDBB-461A-80AB-15E0112D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417005"/>
            <a:ext cx="10972800" cy="661414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Calog</a:t>
            </a:r>
            <a:r>
              <a:rPr lang="en-US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주요</a:t>
            </a:r>
            <a:r>
              <a:rPr lang="ko-KR" altLang="en-US" dirty="0" smtClean="0">
                <a:solidFill>
                  <a:schemeClr val="bg1"/>
                </a:solidFill>
                <a:latin typeface="Segoe UI Black" pitchFamily="34" charset="0"/>
              </a:rPr>
              <a:t>기능</a:t>
            </a:r>
            <a:endParaRPr lang="en-US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082F255-3E49-4B9F-9C10-E5C80004CEEF}"/>
              </a:ext>
            </a:extLst>
          </p:cNvPr>
          <p:cNvSpPr/>
          <p:nvPr/>
        </p:nvSpPr>
        <p:spPr>
          <a:xfrm>
            <a:off x="4766293" y="2537831"/>
            <a:ext cx="2369127" cy="2369127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Calog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815927D-152A-494D-A9E2-AB76B68E9860}"/>
              </a:ext>
            </a:extLst>
          </p:cNvPr>
          <p:cNvSpPr/>
          <p:nvPr/>
        </p:nvSpPr>
        <p:spPr>
          <a:xfrm>
            <a:off x="3590003" y="1331303"/>
            <a:ext cx="4725631" cy="4782181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8318407" y="1967347"/>
            <a:ext cx="3859738" cy="103909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유산소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,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근력운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동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,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스트레칭</a:t>
            </a:r>
            <a:endParaRPr lang="en-US" sz="16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카카오맵을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이용한 지도 제공</a:t>
            </a:r>
            <a:endParaRPr lang="en-US" altLang="ko-KR" sz="16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스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탑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워치를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이용한 운동 시간 확인</a:t>
            </a:r>
            <a:endParaRPr lang="en-US" altLang="ko-KR" sz="16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xmlns="" id="{D095FDE7-B61D-4DBD-81F9-84993EC484AE}"/>
              </a:ext>
            </a:extLst>
          </p:cNvPr>
          <p:cNvSpPr txBox="1"/>
          <p:nvPr/>
        </p:nvSpPr>
        <p:spPr>
          <a:xfrm>
            <a:off x="8359973" y="5406251"/>
            <a:ext cx="3568792" cy="10915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15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소음 측정을 이용한 주변 소음 측정</a:t>
            </a:r>
            <a:endParaRPr lang="en-US" altLang="ko-KR" sz="15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5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현 주변의 소음을 측정해 수면상태 제공</a:t>
            </a:r>
            <a:endParaRPr lang="en-US" altLang="ko-KR" sz="15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5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소음 상태를 실시간 차트로 제공</a:t>
            </a:r>
            <a:endParaRPr lang="en-US" altLang="ko-KR" sz="15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8" name="TextBox 48">
            <a:extLst>
              <a:ext uri="{FF2B5EF4-FFF2-40B4-BE49-F238E27FC236}">
                <a16:creationId xmlns:a16="http://schemas.microsoft.com/office/drawing/2014/main" xmlns="" id="{0CBC3E56-F776-4F9A-9B95-CA97CF98A45E}"/>
              </a:ext>
            </a:extLst>
          </p:cNvPr>
          <p:cNvSpPr txBox="1"/>
          <p:nvPr/>
        </p:nvSpPr>
        <p:spPr>
          <a:xfrm>
            <a:off x="1142999" y="5465038"/>
            <a:ext cx="2833255" cy="92717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현재 알코올 수치 확인</a:t>
            </a:r>
            <a:endParaRPr lang="en-US" altLang="ko-KR" sz="16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월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,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주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,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년 알코올 섭취량 확인</a:t>
            </a:r>
            <a:endParaRPr lang="en-US" sz="16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4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1521567" y="1579884"/>
            <a:ext cx="1822192" cy="47897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Diet</a:t>
            </a:r>
          </a:p>
        </p:txBody>
      </p:sp>
      <p:sp>
        <p:nvSpPr>
          <p:cNvPr id="45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1215206" y="2109391"/>
            <a:ext cx="2096034" cy="9959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식단 추가</a:t>
            </a:r>
            <a:endParaRPr lang="en-US" altLang="ko-KR" sz="16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식단 관리</a:t>
            </a:r>
            <a:endParaRPr lang="en-US" altLang="ko-KR" sz="1600" b="1" dirty="0" smtClean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식단 칼로리 제공</a:t>
            </a:r>
            <a:endParaRPr lang="en-US" sz="16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8357093" y="1498296"/>
            <a:ext cx="1431632" cy="477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Fitness</a:t>
            </a:r>
          </a:p>
        </p:txBody>
      </p:sp>
      <p:sp>
        <p:nvSpPr>
          <p:cNvPr id="47" name="TextBox 48">
            <a:extLst>
              <a:ext uri="{FF2B5EF4-FFF2-40B4-BE49-F238E27FC236}">
                <a16:creationId xmlns:a16="http://schemas.microsoft.com/office/drawing/2014/main" xmlns="" id="{0CBC3E56-F776-4F9A-9B95-CA97CF98A45E}"/>
              </a:ext>
            </a:extLst>
          </p:cNvPr>
          <p:cNvSpPr txBox="1"/>
          <p:nvPr/>
        </p:nvSpPr>
        <p:spPr>
          <a:xfrm>
            <a:off x="1468581" y="4947391"/>
            <a:ext cx="1799309" cy="37800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Drink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xmlns="" id="{D095FDE7-B61D-4DBD-81F9-84993EC484AE}"/>
              </a:ext>
            </a:extLst>
          </p:cNvPr>
          <p:cNvSpPr txBox="1"/>
          <p:nvPr/>
        </p:nvSpPr>
        <p:spPr>
          <a:xfrm>
            <a:off x="8425873" y="4828354"/>
            <a:ext cx="2038926" cy="47776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Sleeping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078917" y="1483067"/>
            <a:ext cx="1080000" cy="1080000"/>
            <a:chOff x="791309" y="2842986"/>
            <a:chExt cx="1440000" cy="1440000"/>
          </a:xfrm>
        </p:grpSpPr>
        <p:sp>
          <p:nvSpPr>
            <p:cNvPr id="54" name="Oval 8">
              <a:extLst>
                <a:ext uri="{FF2B5EF4-FFF2-40B4-BE49-F238E27FC236}">
                  <a16:creationId xmlns:a16="http://schemas.microsoft.com/office/drawing/2014/main" xmlns="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그림 54" descr="mo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917" y="3106056"/>
              <a:ext cx="970932" cy="970932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3475890" y="4399421"/>
            <a:ext cx="1080000" cy="1080000"/>
            <a:chOff x="791309" y="2842986"/>
            <a:chExt cx="1440000" cy="1440000"/>
          </a:xfrm>
        </p:grpSpPr>
        <p:sp>
          <p:nvSpPr>
            <p:cNvPr id="57" name="Oval 8">
              <a:extLst>
                <a:ext uri="{FF2B5EF4-FFF2-40B4-BE49-F238E27FC236}">
                  <a16:creationId xmlns:a16="http://schemas.microsoft.com/office/drawing/2014/main" xmlns="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그림 57" descr="mo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1" y="3055256"/>
              <a:ext cx="978189" cy="978189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6940367" y="4997959"/>
            <a:ext cx="1080000" cy="1080000"/>
            <a:chOff x="791309" y="2842986"/>
            <a:chExt cx="1440000" cy="1440000"/>
          </a:xfrm>
        </p:grpSpPr>
        <p:sp>
          <p:nvSpPr>
            <p:cNvPr id="60" name="Oval 8">
              <a:extLst>
                <a:ext uri="{FF2B5EF4-FFF2-40B4-BE49-F238E27FC236}">
                  <a16:creationId xmlns:a16="http://schemas.microsoft.com/office/drawing/2014/main" xmlns="" id="{82F375BC-084B-4CCD-AC4D-B965014EE42B}"/>
                </a:ext>
              </a:extLst>
            </p:cNvPr>
            <p:cNvSpPr/>
            <p:nvPr/>
          </p:nvSpPr>
          <p:spPr>
            <a:xfrm>
              <a:off x="791309" y="2842986"/>
              <a:ext cx="1440000" cy="144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그림 60" descr="moo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877" y="3025446"/>
              <a:ext cx="1008000" cy="1008000"/>
            </a:xfrm>
            <a:prstGeom prst="rect">
              <a:avLst/>
            </a:prstGeom>
          </p:spPr>
        </p:pic>
      </p:grpSp>
      <p:sp>
        <p:nvSpPr>
          <p:cNvPr id="25" name="TextBox 48">
            <a:extLst>
              <a:ext uri="{FF2B5EF4-FFF2-40B4-BE49-F238E27FC236}">
                <a16:creationId xmlns:a16="http://schemas.microsoft.com/office/drawing/2014/main" xmlns="" id="{02BC9EF4-D03C-40A6-8310-427F13727975}"/>
              </a:ext>
            </a:extLst>
          </p:cNvPr>
          <p:cNvSpPr txBox="1"/>
          <p:nvPr/>
        </p:nvSpPr>
        <p:spPr>
          <a:xfrm>
            <a:off x="938094" y="3564119"/>
            <a:ext cx="2616527" cy="9959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1600" b="1" dirty="0" smtClean="0">
              <a:solidFill>
                <a:schemeClr val="bg1"/>
              </a:solidFill>
              <a:latin typeface="Segoe UI Black" pitchFamily="34" charset="0"/>
              <a:ea typeface="Segoe UI Black" pitchFamily="34" charset="0"/>
              <a:cs typeface="Segoe UI" panose="020B0502040204020203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75084" y="1397767"/>
            <a:ext cx="1080000" cy="1080000"/>
            <a:chOff x="3972069" y="1203797"/>
            <a:chExt cx="1080000" cy="1080000"/>
          </a:xfrm>
        </p:grpSpPr>
        <p:sp>
          <p:nvSpPr>
            <p:cNvPr id="51" name="Oval 8">
              <a:extLst>
                <a:ext uri="{FF2B5EF4-FFF2-40B4-BE49-F238E27FC236}">
                  <a16:creationId xmlns:a16="http://schemas.microsoft.com/office/drawing/2014/main" xmlns="" id="{82F375BC-084B-4CCD-AC4D-B965014EE42B}"/>
                </a:ext>
              </a:extLst>
            </p:cNvPr>
            <p:cNvSpPr/>
            <p:nvPr/>
          </p:nvSpPr>
          <p:spPr>
            <a:xfrm>
              <a:off x="3972069" y="1203797"/>
              <a:ext cx="1080000" cy="10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0" name="Picture 2" descr="C:\Users\LG-PC\Downloads\diet (1)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127789" y="1327544"/>
              <a:ext cx="832138" cy="83213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12014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841C1-FAB5-4C2E-8BC3-83F510D1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45" y="362244"/>
            <a:ext cx="10972800" cy="66141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WEB </a:t>
            </a:r>
            <a:r>
              <a:rPr lang="ko-KR" altLang="en-US" dirty="0">
                <a:solidFill>
                  <a:schemeClr val="bg1"/>
                </a:solidFill>
                <a:latin typeface="Segoe UI Black" pitchFamily="34" charset="0"/>
              </a:rPr>
              <a:t>적용 기술</a:t>
            </a:r>
            <a:endParaRPr lang="en-US" dirty="0">
              <a:solidFill>
                <a:schemeClr val="bg1"/>
              </a:solidFill>
              <a:latin typeface="Segoe UI Black" pitchFamily="34" charset="0"/>
              <a:ea typeface="Segoe UI Black" pitchFamily="34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60883" y="2931885"/>
            <a:ext cx="3600000" cy="1260000"/>
            <a:chOff x="4383313" y="2917371"/>
            <a:chExt cx="3600000" cy="1260000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4383313" y="2917371"/>
              <a:ext cx="3600000" cy="1260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C:\Users\LG-PC\Desktop\apache-tomcat-logo-square-400x38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82681" y="2960915"/>
              <a:ext cx="1230002" cy="1171576"/>
            </a:xfrm>
            <a:prstGeom prst="rect">
              <a:avLst/>
            </a:prstGeom>
            <a:noFill/>
          </p:spPr>
        </p:pic>
      </p:grpSp>
      <p:grpSp>
        <p:nvGrpSpPr>
          <p:cNvPr id="52" name="그룹 51"/>
          <p:cNvGrpSpPr/>
          <p:nvPr/>
        </p:nvGrpSpPr>
        <p:grpSpPr>
          <a:xfrm>
            <a:off x="4360883" y="4245427"/>
            <a:ext cx="3600000" cy="1260000"/>
            <a:chOff x="5014686" y="4230913"/>
            <a:chExt cx="3600000" cy="126000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014686" y="4230913"/>
              <a:ext cx="3600000" cy="1260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3" name="Picture 9" descr="C:\Users\LG-PC\Desktop\web\spring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60244" y="4455887"/>
              <a:ext cx="860957" cy="860958"/>
            </a:xfrm>
            <a:prstGeom prst="rect">
              <a:avLst/>
            </a:prstGeom>
            <a:noFill/>
          </p:spPr>
        </p:pic>
        <p:pic>
          <p:nvPicPr>
            <p:cNvPr id="3" name="Picture 3" descr="C:\Users\LG-PC\Desktop\999D624C5A4CCEA223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337650" y="4499428"/>
              <a:ext cx="1254805" cy="941104"/>
            </a:xfrm>
            <a:prstGeom prst="rect">
              <a:avLst/>
            </a:prstGeom>
            <a:noFill/>
          </p:spPr>
        </p:pic>
      </p:grpSp>
      <p:grpSp>
        <p:nvGrpSpPr>
          <p:cNvPr id="53" name="그룹 52"/>
          <p:cNvGrpSpPr/>
          <p:nvPr/>
        </p:nvGrpSpPr>
        <p:grpSpPr>
          <a:xfrm>
            <a:off x="4360883" y="5539944"/>
            <a:ext cx="3600000" cy="1260000"/>
            <a:chOff x="4368799" y="5539944"/>
            <a:chExt cx="3600000" cy="126000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368799" y="5539944"/>
              <a:ext cx="3600000" cy="1260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Picture 4" descr="C:\Users\LG-PC\Desktop\mysql-19-1174939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829066" y="5689601"/>
              <a:ext cx="1008745" cy="1008745"/>
            </a:xfrm>
            <a:prstGeom prst="rect">
              <a:avLst/>
            </a:prstGeom>
            <a:noFill/>
          </p:spPr>
        </p:pic>
        <p:pic>
          <p:nvPicPr>
            <p:cNvPr id="5" name="Picture 5" descr="C:\Users\LG-PC\Desktop\d5ln45d-1ab522f3-7646-4b76-b708-9377640020de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37826" y="5767842"/>
              <a:ext cx="857929" cy="857929"/>
            </a:xfrm>
            <a:prstGeom prst="rect">
              <a:avLst/>
            </a:prstGeom>
            <a:noFill/>
          </p:spPr>
        </p:pic>
      </p:grpSp>
      <p:grpSp>
        <p:nvGrpSpPr>
          <p:cNvPr id="50" name="그룹 49"/>
          <p:cNvGrpSpPr/>
          <p:nvPr/>
        </p:nvGrpSpPr>
        <p:grpSpPr>
          <a:xfrm>
            <a:off x="4360883" y="1632857"/>
            <a:ext cx="3600000" cy="1260000"/>
            <a:chOff x="4361542" y="1632857"/>
            <a:chExt cx="3600000" cy="126000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361542" y="1632857"/>
              <a:ext cx="3600000" cy="1260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6" descr="C:\Users\LG-PC\Desktop\35831134-회사는-마이크로-소프트의-새로운-os-윈도우-10의-로고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06726" y="1712685"/>
              <a:ext cx="1085848" cy="1085848"/>
            </a:xfrm>
            <a:prstGeom prst="rect">
              <a:avLst/>
            </a:prstGeom>
            <a:noFill/>
          </p:spPr>
        </p:pic>
      </p:grpSp>
      <p:sp>
        <p:nvSpPr>
          <p:cNvPr id="20" name="직사각형 19"/>
          <p:cNvSpPr/>
          <p:nvPr/>
        </p:nvSpPr>
        <p:spPr>
          <a:xfrm>
            <a:off x="246742" y="1059548"/>
            <a:ext cx="3780000" cy="46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보유 기술</a:t>
            </a:r>
            <a:endParaRPr lang="ko-KR" altLang="en-US" sz="2000" b="1" dirty="0"/>
          </a:p>
        </p:txBody>
      </p:sp>
      <p:sp>
        <p:nvSpPr>
          <p:cNvPr id="21" name="직사각형 20"/>
          <p:cNvSpPr/>
          <p:nvPr/>
        </p:nvSpPr>
        <p:spPr>
          <a:xfrm>
            <a:off x="4259941" y="1052291"/>
            <a:ext cx="3780000" cy="46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개발 환경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246514" y="1045693"/>
            <a:ext cx="3780000" cy="46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사용 기술</a:t>
            </a:r>
            <a:endParaRPr lang="ko-KR" altLang="en-US" sz="2000" b="1" dirty="0"/>
          </a:p>
        </p:txBody>
      </p:sp>
      <p:grpSp>
        <p:nvGrpSpPr>
          <p:cNvPr id="90" name="그룹 89"/>
          <p:cNvGrpSpPr/>
          <p:nvPr/>
        </p:nvGrpSpPr>
        <p:grpSpPr>
          <a:xfrm>
            <a:off x="207825" y="1682338"/>
            <a:ext cx="3910280" cy="5102796"/>
            <a:chOff x="176809" y="1682338"/>
            <a:chExt cx="3910280" cy="5102796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76809" y="1682338"/>
              <a:ext cx="3910280" cy="50371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LG-PC\Desktop\web\CSS3_logo_and_wordmark.svg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38053" y="2286198"/>
              <a:ext cx="888670" cy="1345889"/>
            </a:xfrm>
            <a:prstGeom prst="rect">
              <a:avLst/>
            </a:prstGeom>
            <a:noFill/>
          </p:spPr>
        </p:pic>
        <p:pic>
          <p:nvPicPr>
            <p:cNvPr id="1028" name="Picture 4" descr="C:\Users\LG-PC\Desktop\web\handlebars-js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59273" y="3969337"/>
              <a:ext cx="1452287" cy="1558997"/>
            </a:xfrm>
            <a:prstGeom prst="rect">
              <a:avLst/>
            </a:prstGeom>
            <a:noFill/>
          </p:spPr>
        </p:pic>
        <p:pic>
          <p:nvPicPr>
            <p:cNvPr id="1029" name="Picture 5" descr="C:\Users\LG-PC\Desktop\web\java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8951" y="3779029"/>
              <a:ext cx="837064" cy="1643634"/>
            </a:xfrm>
            <a:prstGeom prst="rect">
              <a:avLst/>
            </a:prstGeom>
            <a:noFill/>
          </p:spPr>
        </p:pic>
        <p:pic>
          <p:nvPicPr>
            <p:cNvPr id="1030" name="Picture 6" descr="C:\Users\LG-PC\Desktop\web\Javascript.pn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23384" y="2504543"/>
              <a:ext cx="1197456" cy="1285443"/>
            </a:xfrm>
            <a:prstGeom prst="rect">
              <a:avLst/>
            </a:prstGeom>
            <a:noFill/>
          </p:spPr>
        </p:pic>
        <p:pic>
          <p:nvPicPr>
            <p:cNvPr id="1031" name="Picture 7" descr="C:\Users\LG-PC\Desktop\web\jquery.gif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088703" y="5709453"/>
              <a:ext cx="877972" cy="942483"/>
            </a:xfrm>
            <a:prstGeom prst="rect">
              <a:avLst/>
            </a:prstGeom>
            <a:noFill/>
          </p:spPr>
        </p:pic>
        <p:pic>
          <p:nvPicPr>
            <p:cNvPr id="1034" name="Picture 10" descr="C:\Users\LG-PC\Desktop\web\1200px-HTML5_logo_and_wordmark.svg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13771" y="2321532"/>
              <a:ext cx="1170790" cy="1256817"/>
            </a:xfrm>
            <a:prstGeom prst="rect">
              <a:avLst/>
            </a:prstGeom>
            <a:noFill/>
          </p:spPr>
        </p:pic>
        <p:pic>
          <p:nvPicPr>
            <p:cNvPr id="3074" name="Picture 2" descr="C:\Users\LG-PC\Desktop\jspicon.pn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917144" y="4145418"/>
              <a:ext cx="962153" cy="1210111"/>
            </a:xfrm>
            <a:prstGeom prst="rect">
              <a:avLst/>
            </a:prstGeom>
            <a:noFill/>
          </p:spPr>
        </p:pic>
        <p:pic>
          <p:nvPicPr>
            <p:cNvPr id="3075" name="Picture 3" descr="C:\Users\LG-PC\Desktop\icon-bootstrap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972847" y="5593523"/>
              <a:ext cx="1665072" cy="1191611"/>
            </a:xfrm>
            <a:prstGeom prst="rect">
              <a:avLst/>
            </a:prstGeom>
            <a:noFill/>
          </p:spPr>
        </p:pic>
        <p:sp>
          <p:nvSpPr>
            <p:cNvPr id="77" name="TextBox 76"/>
            <p:cNvSpPr txBox="1"/>
            <p:nvPr/>
          </p:nvSpPr>
          <p:spPr>
            <a:xfrm>
              <a:off x="1136079" y="1787236"/>
              <a:ext cx="2008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언어</a:t>
              </a:r>
              <a:r>
                <a:rPr lang="en-US" altLang="ko-KR" sz="2000" b="1" dirty="0" smtClean="0"/>
                <a:t>/</a:t>
              </a:r>
              <a:r>
                <a:rPr lang="ko-KR" altLang="en-US" sz="2000" b="1" dirty="0" smtClean="0"/>
                <a:t>개발 툴</a:t>
              </a:r>
              <a:endParaRPr lang="ko-KR" altLang="en-US" sz="2000" b="1" dirty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4488872" y="4696690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BackEnd</a:t>
            </a:r>
            <a:endParaRPr lang="ko-KR" altLang="en-US" b="1" dirty="0">
              <a:latin typeface="+mn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16581" y="3408218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Server</a:t>
            </a:r>
            <a:endParaRPr lang="ko-KR" altLang="en-US" b="1" dirty="0">
              <a:latin typeface="+mn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433454" y="6054436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Data Base</a:t>
            </a:r>
            <a:endParaRPr lang="ko-KR" altLang="en-US" b="1" dirty="0"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99709" y="2092036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OS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8340437" y="1649838"/>
            <a:ext cx="3600000" cy="1260000"/>
            <a:chOff x="8340437" y="1649838"/>
            <a:chExt cx="3600000" cy="1260000"/>
          </a:xfrm>
        </p:grpSpPr>
        <p:grpSp>
          <p:nvGrpSpPr>
            <p:cNvPr id="67" name="그룹 66"/>
            <p:cNvGrpSpPr/>
            <p:nvPr/>
          </p:nvGrpSpPr>
          <p:grpSpPr>
            <a:xfrm>
              <a:off x="8340437" y="1649838"/>
              <a:ext cx="3600000" cy="1260000"/>
              <a:chOff x="8345714" y="1654629"/>
              <a:chExt cx="3600000" cy="1260000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8345714" y="1654629"/>
                <a:ext cx="3600000" cy="1260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Picture 10" descr="C:\Users\LG-PC\Desktop\eclipse-mp-built-800x274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8923051" y="2369130"/>
                <a:ext cx="1210997" cy="414766"/>
              </a:xfrm>
              <a:prstGeom prst="rect">
                <a:avLst/>
              </a:prstGeom>
              <a:noFill/>
            </p:spPr>
          </p:pic>
          <p:pic>
            <p:nvPicPr>
              <p:cNvPr id="1036" name="Picture 12" descr="C:\Users\LG-PC\Desktop\1280px-Maven_logo.svg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10234904" y="2403025"/>
                <a:ext cx="1596882" cy="404211"/>
              </a:xfrm>
              <a:prstGeom prst="rect">
                <a:avLst/>
              </a:prstGeom>
              <a:noFill/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8478976" y="1828800"/>
              <a:ext cx="2008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+mn-ea"/>
                </a:rPr>
                <a:t>개발도구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8340437" y="4323380"/>
            <a:ext cx="3600000" cy="1260000"/>
            <a:chOff x="8340437" y="4323380"/>
            <a:chExt cx="3600000" cy="1260000"/>
          </a:xfrm>
        </p:grpSpPr>
        <p:grpSp>
          <p:nvGrpSpPr>
            <p:cNvPr id="69" name="그룹 68"/>
            <p:cNvGrpSpPr/>
            <p:nvPr/>
          </p:nvGrpSpPr>
          <p:grpSpPr>
            <a:xfrm>
              <a:off x="8340437" y="4323380"/>
              <a:ext cx="3600000" cy="1260000"/>
              <a:chOff x="8345728" y="4296227"/>
              <a:chExt cx="3600000" cy="1260000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8345728" y="4296227"/>
                <a:ext cx="3600000" cy="1260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Picture 9" descr="C:\Users\LG-PC\Desktop\microsoft_office_logo_press_image_1200x800-100751542-large.jp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9975273" y="4345449"/>
                <a:ext cx="1728990" cy="1152661"/>
              </a:xfrm>
              <a:prstGeom prst="rect">
                <a:avLst/>
              </a:prstGeom>
              <a:noFill/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8534404" y="4793673"/>
              <a:ext cx="2008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+mn-ea"/>
                </a:rPr>
                <a:t>문서관리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8340437" y="2986609"/>
            <a:ext cx="3600000" cy="1260000"/>
            <a:chOff x="8340437" y="2972753"/>
            <a:chExt cx="3600000" cy="1260000"/>
          </a:xfrm>
        </p:grpSpPr>
        <p:grpSp>
          <p:nvGrpSpPr>
            <p:cNvPr id="68" name="그룹 67"/>
            <p:cNvGrpSpPr/>
            <p:nvPr/>
          </p:nvGrpSpPr>
          <p:grpSpPr>
            <a:xfrm>
              <a:off x="8340437" y="2972753"/>
              <a:ext cx="3600000" cy="1260000"/>
              <a:chOff x="8352970" y="2982685"/>
              <a:chExt cx="3600000" cy="1260000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352970" y="2982685"/>
                <a:ext cx="3600000" cy="1260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5" name="Picture 11" descr="C:\Users\LG-PC\Desktop\maxresdefault.jp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9921895" y="3105555"/>
                <a:ext cx="1937595" cy="1089897"/>
              </a:xfrm>
              <a:prstGeom prst="rect">
                <a:avLst/>
              </a:prstGeom>
              <a:noFill/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8478982" y="3435928"/>
              <a:ext cx="2008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+mn-ea"/>
                </a:rPr>
                <a:t>형상관리</a:t>
              </a:r>
              <a:endParaRPr lang="ko-KR" altLang="en-US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137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28378</TotalTime>
  <Words>1594</Words>
  <Application>Microsoft Office PowerPoint</Application>
  <PresentationFormat>사용자 지정</PresentationFormat>
  <Paragraphs>400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Theme</vt:lpstr>
      <vt:lpstr>Calog Project</vt:lpstr>
      <vt:lpstr>목차</vt:lpstr>
      <vt:lpstr>목차</vt:lpstr>
      <vt:lpstr>팀원 소개</vt:lpstr>
      <vt:lpstr>팀원 소개</vt:lpstr>
      <vt:lpstr>기획의도</vt:lpstr>
      <vt:lpstr>기획의도</vt:lpstr>
      <vt:lpstr>Calog 주요기능</vt:lpstr>
      <vt:lpstr>WEB 적용 기술</vt:lpstr>
      <vt:lpstr>Mobile 적용 기술</vt:lpstr>
      <vt:lpstr>개발일정</vt:lpstr>
      <vt:lpstr>개발일정</vt:lpstr>
      <vt:lpstr>개발일정</vt:lpstr>
      <vt:lpstr>Use-Case(회원) Use-case Diagram</vt:lpstr>
      <vt:lpstr>Sequence Diagram(식단관리)</vt:lpstr>
      <vt:lpstr>Web Architecture (웹사이트)</vt:lpstr>
      <vt:lpstr>Mobile Architecture (모바일)</vt:lpstr>
      <vt:lpstr>DB다이어 그램</vt:lpstr>
      <vt:lpstr>5-2 Class다이어 그램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시연을 시작합니다.</vt:lpstr>
      <vt:lpstr>프로젝트 후기</vt:lpstr>
      <vt:lpstr>프로젝트 후기</vt:lpstr>
      <vt:lpstr>QnA</vt:lpstr>
      <vt:lpstr>슬라이드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Ardhi Firmansyah</dc:creator>
  <cp:lastModifiedBy>LG-PC</cp:lastModifiedBy>
  <cp:revision>417</cp:revision>
  <dcterms:created xsi:type="dcterms:W3CDTF">2019-06-24T06:41:18Z</dcterms:created>
  <dcterms:modified xsi:type="dcterms:W3CDTF">2019-07-26T05:52:30Z</dcterms:modified>
</cp:coreProperties>
</file>